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537" r:id="rId2"/>
    <p:sldId id="429" r:id="rId3"/>
    <p:sldId id="393" r:id="rId4"/>
    <p:sldId id="507" r:id="rId5"/>
    <p:sldId id="513" r:id="rId6"/>
    <p:sldId id="432" r:id="rId7"/>
    <p:sldId id="538" r:id="rId8"/>
    <p:sldId id="519" r:id="rId9"/>
    <p:sldId id="469" r:id="rId10"/>
    <p:sldId id="508" r:id="rId11"/>
    <p:sldId id="543" r:id="rId12"/>
    <p:sldId id="544" r:id="rId13"/>
    <p:sldId id="521" r:id="rId14"/>
    <p:sldId id="514" r:id="rId15"/>
    <p:sldId id="546" r:id="rId16"/>
    <p:sldId id="522" r:id="rId17"/>
    <p:sldId id="512" r:id="rId18"/>
    <p:sldId id="506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1DB"/>
    <a:srgbClr val="6C6D6C"/>
    <a:srgbClr val="E44F27"/>
    <a:srgbClr val="FF592C"/>
    <a:srgbClr val="F3F3F3"/>
    <a:srgbClr val="C40202"/>
    <a:srgbClr val="0E477E"/>
    <a:srgbClr val="689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7218" autoAdjust="0"/>
  </p:normalViewPr>
  <p:slideViewPr>
    <p:cSldViewPr>
      <p:cViewPr varScale="1">
        <p:scale>
          <a:sx n="143" d="100"/>
          <a:sy n="143" d="100"/>
        </p:scale>
        <p:origin x="918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fld id="{E6386673-97D6-4950-A406-BB4FD4816C07}" type="datetimeFigureOut">
              <a:rPr lang="zh-CN" altLang="en-US"/>
              <a:pPr>
                <a:defRPr/>
              </a:pPr>
              <a:t>2020/4/3</a:t>
            </a:fld>
            <a:endParaRPr lang="en-US" alt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fld id="{2ADD0B98-8D68-4D16-A934-FF134F84A03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19482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/>
            <a:r>
              <a:rPr lang="en-US" altLang="zh-CN" smtClean="0"/>
              <a:t>Doc Revision: 003</a:t>
            </a:r>
          </a:p>
          <a:p>
            <a:pPr marL="228600" indent="-228600"/>
            <a:r>
              <a:rPr lang="en-US" altLang="zh-CN" smtClean="0"/>
              <a:t>Doc Updated Date: January 15</a:t>
            </a:r>
            <a:r>
              <a:rPr lang="en-US" altLang="zh-CN" baseline="30000" smtClean="0"/>
              <a:t>th</a:t>
            </a:r>
            <a:r>
              <a:rPr lang="en-US" altLang="zh-CN" smtClean="0"/>
              <a:t>, 2016</a:t>
            </a:r>
          </a:p>
          <a:p>
            <a:pPr marL="228600" indent="-228600"/>
            <a:r>
              <a:rPr lang="en-US" altLang="zh-CN" smtClean="0"/>
              <a:t>Revised content:</a:t>
            </a:r>
          </a:p>
          <a:p>
            <a:pPr marL="228600" indent="-228600">
              <a:buFontTx/>
              <a:buAutoNum type="arabicPeriod"/>
            </a:pPr>
            <a:r>
              <a:rPr lang="en-US" altLang="zh-CN" smtClean="0"/>
              <a:t>Updated picture and delete “</a:t>
            </a:r>
            <a:r>
              <a:rPr lang="en-US" altLang="zh-CN" smtClean="0">
                <a:solidFill>
                  <a:schemeClr val="bg1"/>
                </a:solidFill>
              </a:rPr>
              <a:t>Isolated Island to SAN and NAS</a:t>
            </a:r>
            <a:r>
              <a:rPr lang="en-US" altLang="zh-CN" smtClean="0"/>
              <a:t>” in Page2.</a:t>
            </a:r>
          </a:p>
          <a:p>
            <a:pPr marL="228600" indent="-228600">
              <a:buFontTx/>
              <a:buAutoNum type="arabicPeriod"/>
            </a:pPr>
            <a:r>
              <a:rPr lang="en-US" altLang="zh-CN" smtClean="0"/>
              <a:t>Updated picture, title and description in Page3.</a:t>
            </a:r>
          </a:p>
          <a:p>
            <a:pPr marL="228600" indent="-228600">
              <a:buFontTx/>
              <a:buAutoNum type="arabicPeriod"/>
            </a:pPr>
            <a:r>
              <a:rPr lang="en-US" altLang="zh-CN" smtClean="0"/>
              <a:t>Revised “</a:t>
            </a:r>
            <a:r>
              <a:rPr lang="en-US" altLang="zh-CN" smtClean="0">
                <a:solidFill>
                  <a:srgbClr val="FFFFFF"/>
                </a:solidFill>
              </a:rPr>
              <a:t>Support simultaneous NAS &amp; SAN access to the same file” to “Support NAS access to the file” in Page9.</a:t>
            </a:r>
          </a:p>
          <a:p>
            <a:pPr marL="228600" indent="-228600">
              <a:buFontTx/>
              <a:buAutoNum type="arabicPeriod"/>
            </a:pPr>
            <a:r>
              <a:rPr lang="en-US" altLang="zh-CN" smtClean="0">
                <a:solidFill>
                  <a:srgbClr val="FFFFFF"/>
                </a:solidFill>
              </a:rPr>
              <a:t>Updated picture in Page11, Page12, Page13, Page15 and Page16.</a:t>
            </a:r>
          </a:p>
          <a:p>
            <a:pPr marL="228600" indent="-228600">
              <a:buFontTx/>
              <a:buAutoNum type="arabicPeriod"/>
            </a:pPr>
            <a:endParaRPr lang="en-US" altLang="zh-CN" smtClean="0"/>
          </a:p>
          <a:p>
            <a:pPr marL="228600" indent="-228600"/>
            <a:r>
              <a:rPr lang="en-US" altLang="zh-CN" smtClean="0"/>
              <a:t>Doc Revision: 002</a:t>
            </a:r>
          </a:p>
          <a:p>
            <a:pPr marL="228600" indent="-228600"/>
            <a:r>
              <a:rPr lang="en-US" altLang="zh-CN" smtClean="0"/>
              <a:t>Doc Updated Date: September 17</a:t>
            </a:r>
            <a:r>
              <a:rPr lang="en-US" altLang="zh-CN" baseline="30000" smtClean="0"/>
              <a:t>th</a:t>
            </a:r>
            <a:r>
              <a:rPr lang="en-US" altLang="zh-CN" smtClean="0"/>
              <a:t>, 2014</a:t>
            </a:r>
          </a:p>
        </p:txBody>
      </p:sp>
    </p:spTree>
    <p:extLst>
      <p:ext uri="{BB962C8B-B14F-4D97-AF65-F5344CB8AC3E}">
        <p14:creationId xmlns:p14="http://schemas.microsoft.com/office/powerpoint/2010/main" val="75311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  <p:sp>
        <p:nvSpPr>
          <p:cNvPr id="29699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04B98C-C5E3-406B-929C-2CA288626423}" type="slidenum">
              <a:rPr lang="zh-CN" altLang="en-US" sz="1200" b="0">
                <a:latin typeface="Calibri" pitchFamily="34" charset="0"/>
              </a:rPr>
              <a:pPr algn="r"/>
              <a:t>11</a:t>
            </a:fld>
            <a:endParaRPr lang="en-US" altLang="zh-CN" sz="1200" b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4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adcas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_broadcast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8575"/>
            <a:ext cx="7772400" cy="554831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371600" y="3200400"/>
            <a:ext cx="7772400" cy="57150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algn="l">
              <a:defRPr sz="4200" b="0">
                <a:solidFill>
                  <a:schemeClr val="accent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/>
          <p:nvPr userDrawn="1"/>
        </p:nvSpPr>
        <p:spPr>
          <a:xfrm>
            <a:off x="0" y="142875"/>
            <a:ext cx="9144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6497"/>
          <a:stretch>
            <a:fillRect/>
          </a:stretch>
        </p:blipFill>
        <p:spPr bwMode="auto">
          <a:xfrm>
            <a:off x="7924800" y="228600"/>
            <a:ext cx="1066800" cy="48152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85850"/>
            <a:ext cx="4038600" cy="3695700"/>
          </a:xfrm>
          <a:noFill/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4038600" cy="3695700"/>
          </a:xfrm>
          <a:noFill/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170711"/>
            <a:ext cx="8610600" cy="61317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142875"/>
            <a:ext cx="9144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6497"/>
          <a:stretch>
            <a:fillRect/>
          </a:stretch>
        </p:blipFill>
        <p:spPr bwMode="auto">
          <a:xfrm>
            <a:off x="7924800" y="228600"/>
            <a:ext cx="1066800" cy="481527"/>
          </a:xfrm>
          <a:prstGeom prst="rect">
            <a:avLst/>
          </a:prstGeom>
          <a:noFill/>
        </p:spPr>
      </p:pic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28600" y="170711"/>
            <a:ext cx="8610600" cy="61317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/>
          <p:nvPr userDrawn="1"/>
        </p:nvSpPr>
        <p:spPr>
          <a:xfrm>
            <a:off x="0" y="142875"/>
            <a:ext cx="9144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6497"/>
          <a:stretch>
            <a:fillRect/>
          </a:stretch>
        </p:blipFill>
        <p:spPr bwMode="auto">
          <a:xfrm>
            <a:off x="7924800" y="228600"/>
            <a:ext cx="1066800" cy="481527"/>
          </a:xfrm>
          <a:prstGeom prst="rect">
            <a:avLst/>
          </a:prstGeom>
          <a:noFill/>
        </p:spPr>
      </p:pic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85850"/>
            <a:ext cx="8229600" cy="377190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28600" y="170711"/>
            <a:ext cx="8610600" cy="61317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0" y="142875"/>
            <a:ext cx="9144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6497"/>
          <a:stretch>
            <a:fillRect/>
          </a:stretch>
        </p:blipFill>
        <p:spPr bwMode="auto">
          <a:xfrm>
            <a:off x="7924800" y="228600"/>
            <a:ext cx="1066800" cy="481527"/>
          </a:xfrm>
          <a:prstGeom prst="rect">
            <a:avLst/>
          </a:prstGeom>
          <a:noFill/>
        </p:spPr>
      </p:pic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457200" y="1085850"/>
            <a:ext cx="8229600" cy="3695700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28600" y="170711"/>
            <a:ext cx="8610600" cy="61317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features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 userDrawn="1"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5" name="Rectangle 16"/>
          <p:cNvSpPr/>
          <p:nvPr userDrawn="1"/>
        </p:nvSpPr>
        <p:spPr>
          <a:xfrm>
            <a:off x="3352800" y="0"/>
            <a:ext cx="5791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6" name="Rectangle 13"/>
          <p:cNvSpPr/>
          <p:nvPr userDrawn="1"/>
        </p:nvSpPr>
        <p:spPr>
          <a:xfrm>
            <a:off x="0" y="142875"/>
            <a:ext cx="9144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6497"/>
          <a:stretch>
            <a:fillRect/>
          </a:stretch>
        </p:blipFill>
        <p:spPr bwMode="auto">
          <a:xfrm>
            <a:off x="7924800" y="228600"/>
            <a:ext cx="1066800" cy="481527"/>
          </a:xfrm>
          <a:prstGeom prst="rect">
            <a:avLst/>
          </a:prstGeom>
          <a:noFill/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170706"/>
            <a:ext cx="8839200" cy="609600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581400" y="1200150"/>
            <a:ext cx="5410200" cy="3657600"/>
          </a:xfrm>
          <a:ln>
            <a:noFill/>
          </a:ln>
        </p:spPr>
        <p:txBody>
          <a:bodyPr anchor="ctr">
            <a:normAutofit/>
          </a:bodyPr>
          <a:lstStyle>
            <a:lvl1pPr>
              <a:spcBef>
                <a:spcPts val="1800"/>
              </a:spcBef>
              <a:spcAft>
                <a:spcPts val="400"/>
              </a:spcAft>
              <a:defRPr lang="en-US" smtClean="0">
                <a:solidFill>
                  <a:srgbClr val="FFFFFF"/>
                </a:solidFill>
              </a:defRPr>
            </a:lvl1pPr>
            <a:lvl2pPr marL="742950" indent="-285750">
              <a:spcBef>
                <a:spcPts val="72"/>
              </a:spcBef>
              <a:spcAft>
                <a:spcPts val="72"/>
              </a:spcAft>
              <a:buFont typeface="Arial"/>
              <a:buChar char="•"/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 userDrawn="1"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5" name="Rectangle 16"/>
          <p:cNvSpPr/>
          <p:nvPr userDrawn="1"/>
        </p:nvSpPr>
        <p:spPr>
          <a:xfrm>
            <a:off x="3352800" y="0"/>
            <a:ext cx="57912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7" name="Rectangle 13"/>
          <p:cNvSpPr/>
          <p:nvPr userDrawn="1"/>
        </p:nvSpPr>
        <p:spPr>
          <a:xfrm>
            <a:off x="0" y="142875"/>
            <a:ext cx="9144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8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6497"/>
          <a:stretch>
            <a:fillRect/>
          </a:stretch>
        </p:blipFill>
        <p:spPr bwMode="auto">
          <a:xfrm>
            <a:off x="7924800" y="228600"/>
            <a:ext cx="1066800" cy="481527"/>
          </a:xfrm>
          <a:prstGeom prst="rect">
            <a:avLst/>
          </a:prstGeom>
          <a:noFill/>
        </p:spPr>
      </p:pic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170706"/>
            <a:ext cx="8839200" cy="609600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0" y="1123950"/>
            <a:ext cx="4800600" cy="3733800"/>
          </a:xfrm>
          <a:ln>
            <a:noFill/>
          </a:ln>
        </p:spPr>
        <p:txBody>
          <a:bodyPr anchor="ctr">
            <a:normAutofit/>
          </a:bodyPr>
          <a:lstStyle>
            <a:lvl1pPr>
              <a:spcBef>
                <a:spcPts val="1800"/>
              </a:spcBef>
              <a:spcAft>
                <a:spcPts val="400"/>
              </a:spcAft>
              <a:defRPr lang="en-US" smtClean="0">
                <a:solidFill>
                  <a:srgbClr val="FFFFFF"/>
                </a:solidFill>
              </a:defRPr>
            </a:lvl1pPr>
            <a:lvl2pPr>
              <a:spcBef>
                <a:spcPts val="72"/>
              </a:spcBef>
              <a:spcAft>
                <a:spcPts val="72"/>
              </a:spcAft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-siz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 userDrawn="1"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5" name="Rectangle 5"/>
          <p:cNvSpPr/>
          <p:nvPr userDrawn="1"/>
        </p:nvSpPr>
        <p:spPr>
          <a:xfrm>
            <a:off x="3810000" y="0"/>
            <a:ext cx="533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6" name="Rectangle 13"/>
          <p:cNvSpPr/>
          <p:nvPr userDrawn="1"/>
        </p:nvSpPr>
        <p:spPr>
          <a:xfrm>
            <a:off x="0" y="142875"/>
            <a:ext cx="9144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6497"/>
          <a:stretch>
            <a:fillRect/>
          </a:stretch>
        </p:blipFill>
        <p:spPr bwMode="auto">
          <a:xfrm>
            <a:off x="7924800" y="228600"/>
            <a:ext cx="1066800" cy="481527"/>
          </a:xfrm>
          <a:prstGeom prst="rect">
            <a:avLst/>
          </a:prstGeom>
          <a:noFill/>
        </p:spPr>
      </p:pic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49746" y="1190811"/>
            <a:ext cx="4327716" cy="3657600"/>
          </a:xfrm>
          <a:ln>
            <a:noFill/>
          </a:ln>
        </p:spPr>
        <p:txBody>
          <a:bodyPr anchor="ctr">
            <a:normAutofit/>
          </a:bodyPr>
          <a:lstStyle>
            <a:lvl1pPr>
              <a:defRPr lang="en-US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170706"/>
            <a:ext cx="8839200" cy="609600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/>
          <p:nvPr userDrawn="1"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5" name="Rectangle 7"/>
          <p:cNvSpPr/>
          <p:nvPr userDrawn="1"/>
        </p:nvSpPr>
        <p:spPr>
          <a:xfrm>
            <a:off x="5105400" y="0"/>
            <a:ext cx="40386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6" name="Rectangle 13"/>
          <p:cNvSpPr/>
          <p:nvPr userDrawn="1"/>
        </p:nvSpPr>
        <p:spPr>
          <a:xfrm>
            <a:off x="0" y="142875"/>
            <a:ext cx="9144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7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6497"/>
          <a:stretch>
            <a:fillRect/>
          </a:stretch>
        </p:blipFill>
        <p:spPr bwMode="auto">
          <a:xfrm>
            <a:off x="7924800" y="228600"/>
            <a:ext cx="1066800" cy="481527"/>
          </a:xfrm>
          <a:prstGeom prst="rect">
            <a:avLst/>
          </a:prstGeom>
          <a:noFill/>
        </p:spPr>
      </p:pic>
      <p:sp>
        <p:nvSpPr>
          <p:cNvPr id="1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170706"/>
            <a:ext cx="8839200" cy="609600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86400" y="1190811"/>
            <a:ext cx="3276600" cy="3657600"/>
          </a:xfrm>
          <a:ln>
            <a:noFill/>
          </a:ln>
        </p:spPr>
        <p:txBody>
          <a:bodyPr anchor="ctr">
            <a:normAutofit/>
          </a:bodyPr>
          <a:lstStyle>
            <a:lvl1pPr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defRPr lang="en-US" smtClean="0">
                <a:solidFill>
                  <a:srgbClr val="FFFFFF"/>
                </a:solidFill>
              </a:defRPr>
            </a:lvl1pPr>
            <a:lvl2pPr>
              <a:defRPr lang="en-US" smtClean="0">
                <a:solidFill>
                  <a:srgbClr val="FFFFFF"/>
                </a:solidFill>
              </a:defRPr>
            </a:lvl2pPr>
            <a:lvl3pPr>
              <a:defRPr lang="en-US" smtClean="0">
                <a:solidFill>
                  <a:srgbClr val="FFFFFF"/>
                </a:solidFill>
              </a:defRPr>
            </a:lvl3pPr>
            <a:lvl4pPr>
              <a:defRPr lang="en-US" smtClean="0">
                <a:solidFill>
                  <a:srgbClr val="FFFFFF"/>
                </a:solidFill>
              </a:defRPr>
            </a:lvl4pPr>
            <a:lvl5pPr>
              <a:defRPr lang="en-US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from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/>
          <p:nvPr userDrawn="1"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3" name="Rectangle 4"/>
          <p:cNvSpPr/>
          <p:nvPr userDrawn="1"/>
        </p:nvSpPr>
        <p:spPr>
          <a:xfrm>
            <a:off x="8229600" y="142875"/>
            <a:ext cx="9144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sp>
        <p:nvSpPr>
          <p:cNvPr id="4" name="Rounded Rectangle 6"/>
          <p:cNvSpPr/>
          <p:nvPr userDrawn="1"/>
        </p:nvSpPr>
        <p:spPr>
          <a:xfrm>
            <a:off x="-152400" y="1352550"/>
            <a:ext cx="7162800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sp>
        <p:nvSpPr>
          <p:cNvPr id="5" name="Rounded Rectangle 7"/>
          <p:cNvSpPr/>
          <p:nvPr userDrawn="1"/>
        </p:nvSpPr>
        <p:spPr>
          <a:xfrm rot="19390671">
            <a:off x="6342063" y="733425"/>
            <a:ext cx="2471737" cy="9144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/>
          <p:nvPr userDrawn="1"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4" name="Rectangle 13"/>
          <p:cNvSpPr/>
          <p:nvPr userDrawn="1"/>
        </p:nvSpPr>
        <p:spPr>
          <a:xfrm>
            <a:off x="0" y="142875"/>
            <a:ext cx="9144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6497"/>
          <a:stretch>
            <a:fillRect/>
          </a:stretch>
        </p:blipFill>
        <p:spPr bwMode="auto">
          <a:xfrm>
            <a:off x="7924800" y="228600"/>
            <a:ext cx="1066800" cy="481527"/>
          </a:xfrm>
          <a:prstGeom prst="rect">
            <a:avLst/>
          </a:prstGeom>
          <a:noFill/>
        </p:spPr>
      </p:pic>
      <p:sp>
        <p:nvSpPr>
          <p:cNvPr id="6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52400" y="169459"/>
            <a:ext cx="8839200" cy="609600"/>
          </a:xfrm>
          <a:ln>
            <a:noFill/>
          </a:ln>
        </p:spPr>
        <p:txBody>
          <a:bodyPr anchor="ctr">
            <a:noAutofit/>
          </a:bodyPr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0" y="142875"/>
            <a:ext cx="9144000" cy="762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zh-CN" altLang="en-US" sz="3600" b="0" smtClean="0">
              <a:solidFill>
                <a:schemeClr val="bg1"/>
              </a:solidFill>
            </a:endParaRPr>
          </a:p>
        </p:txBody>
      </p:sp>
      <p:pic>
        <p:nvPicPr>
          <p:cNvPr id="5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46497"/>
          <a:stretch>
            <a:fillRect/>
          </a:stretch>
        </p:blipFill>
        <p:spPr bwMode="auto">
          <a:xfrm>
            <a:off x="7924800" y="228600"/>
            <a:ext cx="1066800" cy="481527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850"/>
            <a:ext cx="8229600" cy="3695700"/>
          </a:xfrm>
        </p:spPr>
        <p:txBody>
          <a:bodyPr/>
          <a:lstStyle>
            <a:lvl1pPr>
              <a:buFont typeface="Arial" pitchFamily="34" charset="0"/>
              <a:buChar char="•"/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 typeface="Arial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28600" y="170711"/>
            <a:ext cx="8610600" cy="613171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oadcas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pic>
        <p:nvPicPr>
          <p:cNvPr id="4" name="Picture 7" descr="subtitle_broadcast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E4E4E4"/>
              </a:clrFrom>
              <a:clrTo>
                <a:srgbClr val="E4E4E4">
                  <a:alpha val="0"/>
                </a:srgbClr>
              </a:clrTo>
            </a:clrChange>
          </a:blip>
          <a:srcRect t="24693" r="46144" b="52310"/>
          <a:stretch>
            <a:fillRect/>
          </a:stretch>
        </p:blipFill>
        <p:spPr bwMode="auto">
          <a:xfrm>
            <a:off x="0" y="1270000"/>
            <a:ext cx="4924425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13"/>
          <p:cNvSpPr/>
          <p:nvPr userDrawn="1"/>
        </p:nvSpPr>
        <p:spPr>
          <a:xfrm>
            <a:off x="-185738" y="1322388"/>
            <a:ext cx="1263651" cy="1035050"/>
          </a:xfrm>
          <a:prstGeom prst="roundRect">
            <a:avLst>
              <a:gd name="adj" fmla="val 14204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64644"/>
            <a:ext cx="8077200" cy="1021556"/>
          </a:xfrm>
          <a:ln>
            <a:solidFill>
              <a:schemeClr val="bg2"/>
            </a:solidFill>
          </a:ln>
        </p:spPr>
        <p:txBody>
          <a:bodyPr anchor="t"/>
          <a:lstStyle>
            <a:lvl1pPr algn="l">
              <a:defRPr sz="4000" b="0" cap="none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单击此处编辑母版标题样式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b="0">
                <a:solidFill>
                  <a:srgbClr val="BFBF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B03E000-9A13-410A-B46A-41422BD1FDA1}" type="datetimeFigureOut">
              <a:rPr lang="zh-CN" altLang="en-US"/>
              <a:pPr>
                <a:defRPr/>
              </a:pPr>
              <a:t>2020/4/3</a:t>
            </a:fld>
            <a:endParaRPr lang="en-US" altLang="zh-CN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 b="0">
                <a:solidFill>
                  <a:srgbClr val="BFBFB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 b="0">
                <a:solidFill>
                  <a:srgbClr val="BFBFBF"/>
                </a:solidFill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C677B7C-5BD9-4D5A-9BAF-4E27F61BA6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1450"/>
            <a:ext cx="8610600" cy="612775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62" r:id="rId14"/>
  </p:sldLayoutIdLst>
  <p:transition advTm="1000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kern="1200">
          <a:solidFill>
            <a:schemeClr val="bg1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63"/>
        </a:spcBef>
        <a:spcAft>
          <a:spcPts val="600"/>
        </a:spcAft>
        <a:buFont typeface="Arial" charset="0"/>
        <a:buChar char="•"/>
        <a:defRPr sz="3200" kern="1200">
          <a:solidFill>
            <a:srgbClr val="4A4B4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A4B4A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A4B4A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A4B4A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A4B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8.pn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/>
          <p:cNvSpPr>
            <a:spLocks noGrp="1"/>
          </p:cNvSpPr>
          <p:nvPr>
            <p:ph type="ctrTitle"/>
          </p:nvPr>
        </p:nvSpPr>
        <p:spPr bwMode="auto">
          <a:xfrm>
            <a:off x="1371600" y="3429000"/>
            <a:ext cx="7543800" cy="97155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sz="3400" smtClean="0">
                <a:latin typeface="Arial" charset="0"/>
                <a:cs typeface="Arial" charset="0"/>
              </a:rPr>
              <a:t/>
            </a:r>
            <a:br>
              <a:rPr lang="zh-CN" altLang="en-US" sz="3400" smtClean="0">
                <a:latin typeface="Arial" charset="0"/>
                <a:cs typeface="Arial" charset="0"/>
              </a:rPr>
            </a:br>
            <a:r>
              <a:rPr altLang="zh-CN" sz="2200" i="1" smtClean="0">
                <a:latin typeface="Arial" charset="0"/>
                <a:cs typeface="Arial" charset="0"/>
              </a:rPr>
              <a:t>UML-N36 &amp; UML-N12 Product Introduction</a:t>
            </a:r>
          </a:p>
        </p:txBody>
      </p:sp>
      <p:pic>
        <p:nvPicPr>
          <p:cNvPr id="17410" name="Picture 2" descr="C:\Users\VTorres\Documents\Marketing Planning\New Company\Logo Studies\Final\XORMedia_Logo\XORMedia_Logo\XORMedia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0350" y="2789238"/>
            <a:ext cx="3471863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" y="171450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UML N36</a:t>
            </a:r>
            <a:r>
              <a:rPr lang="zh-CN" altLang="en-US" sz="3600" smtClean="0">
                <a:solidFill>
                  <a:schemeClr val="bg1"/>
                </a:solidFill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</a:rPr>
              <a:t>Series Structure</a:t>
            </a:r>
          </a:p>
        </p:txBody>
      </p:sp>
      <p:sp>
        <p:nvSpPr>
          <p:cNvPr id="2765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638800" y="2266950"/>
            <a:ext cx="3276600" cy="1066800"/>
          </a:xfrm>
        </p:spPr>
        <p:txBody>
          <a:bodyPr anchor="ctr"/>
          <a:lstStyle/>
          <a:p>
            <a:pPr eaLnBrk="1" hangingPunct="1">
              <a:spcBef>
                <a:spcPts val="525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3000" smtClean="0">
                <a:solidFill>
                  <a:srgbClr val="FFFFFF"/>
                </a:solidFill>
              </a:rPr>
              <a:t>Server Appearance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3" y="1885950"/>
            <a:ext cx="4714286" cy="2171429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reeform 2185"/>
          <p:cNvSpPr/>
          <p:nvPr/>
        </p:nvSpPr>
        <p:spPr>
          <a:xfrm>
            <a:off x="533400" y="2800350"/>
            <a:ext cx="2438400" cy="1447800"/>
          </a:xfrm>
          <a:custGeom>
            <a:avLst/>
            <a:gdLst>
              <a:gd name="connsiteX0" fmla="*/ 0 w 2817446"/>
              <a:gd name="connsiteY0" fmla="*/ 719015 h 1543538"/>
              <a:gd name="connsiteX1" fmla="*/ 1148862 w 2817446"/>
              <a:gd name="connsiteY1" fmla="*/ 0 h 1543538"/>
              <a:gd name="connsiteX2" fmla="*/ 2817446 w 2817446"/>
              <a:gd name="connsiteY2" fmla="*/ 804985 h 1543538"/>
              <a:gd name="connsiteX3" fmla="*/ 1660770 w 2817446"/>
              <a:gd name="connsiteY3" fmla="*/ 1543538 h 1543538"/>
              <a:gd name="connsiteX4" fmla="*/ 0 w 2817446"/>
              <a:gd name="connsiteY4" fmla="*/ 719015 h 154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446" h="1543538">
                <a:moveTo>
                  <a:pt x="0" y="719015"/>
                </a:moveTo>
                <a:lnTo>
                  <a:pt x="1148862" y="0"/>
                </a:lnTo>
                <a:lnTo>
                  <a:pt x="2817446" y="804985"/>
                </a:lnTo>
                <a:lnTo>
                  <a:pt x="1660770" y="1543538"/>
                </a:lnTo>
                <a:lnTo>
                  <a:pt x="0" y="719015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grpSp>
        <p:nvGrpSpPr>
          <p:cNvPr id="1106" name="Group 382"/>
          <p:cNvGrpSpPr>
            <a:grpSpLocks/>
          </p:cNvGrpSpPr>
          <p:nvPr/>
        </p:nvGrpSpPr>
        <p:grpSpPr bwMode="auto">
          <a:xfrm rot="-7368599">
            <a:off x="2039144" y="2177256"/>
            <a:ext cx="396875" cy="823913"/>
            <a:chOff x="3746500" y="2768600"/>
            <a:chExt cx="431800" cy="952500"/>
          </a:xfrm>
        </p:grpSpPr>
        <p:sp>
          <p:nvSpPr>
            <p:cNvPr id="1107" name="Freeform 422"/>
            <p:cNvSpPr/>
            <p:nvPr/>
          </p:nvSpPr>
          <p:spPr>
            <a:xfrm>
              <a:off x="3750451" y="2768916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08" name="Freeform 423"/>
            <p:cNvSpPr/>
            <p:nvPr/>
          </p:nvSpPr>
          <p:spPr>
            <a:xfrm>
              <a:off x="3757782" y="2964320"/>
              <a:ext cx="91541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09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10" name="Group 382"/>
          <p:cNvGrpSpPr>
            <a:grpSpLocks/>
          </p:cNvGrpSpPr>
          <p:nvPr/>
        </p:nvGrpSpPr>
        <p:grpSpPr bwMode="auto">
          <a:xfrm rot="-7368599">
            <a:off x="2030413" y="2084388"/>
            <a:ext cx="398462" cy="823912"/>
            <a:chOff x="3746500" y="2768600"/>
            <a:chExt cx="431800" cy="952500"/>
          </a:xfrm>
        </p:grpSpPr>
        <p:sp>
          <p:nvSpPr>
            <p:cNvPr id="1111" name="Freeform 422"/>
            <p:cNvSpPr/>
            <p:nvPr/>
          </p:nvSpPr>
          <p:spPr>
            <a:xfrm>
              <a:off x="3750435" y="2768914"/>
              <a:ext cx="421479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12" name="Freeform 423"/>
            <p:cNvSpPr/>
            <p:nvPr/>
          </p:nvSpPr>
          <p:spPr>
            <a:xfrm>
              <a:off x="3742441" y="2962535"/>
              <a:ext cx="92897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13" name="Freeform 424"/>
            <p:cNvSpPr/>
            <p:nvPr/>
          </p:nvSpPr>
          <p:spPr>
            <a:xfrm>
              <a:off x="3842945" y="2819946"/>
              <a:ext cx="338904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14" name="Group 382"/>
          <p:cNvGrpSpPr>
            <a:grpSpLocks/>
          </p:cNvGrpSpPr>
          <p:nvPr/>
        </p:nvGrpSpPr>
        <p:grpSpPr bwMode="auto">
          <a:xfrm rot="-7368599">
            <a:off x="2028031" y="1999457"/>
            <a:ext cx="396875" cy="823912"/>
            <a:chOff x="3746500" y="2768600"/>
            <a:chExt cx="431800" cy="952500"/>
          </a:xfrm>
        </p:grpSpPr>
        <p:sp>
          <p:nvSpPr>
            <p:cNvPr id="1115" name="Freeform 422"/>
            <p:cNvSpPr/>
            <p:nvPr/>
          </p:nvSpPr>
          <p:spPr>
            <a:xfrm>
              <a:off x="3750451" y="2768915"/>
              <a:ext cx="42143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16" name="Freeform 423"/>
            <p:cNvSpPr/>
            <p:nvPr/>
          </p:nvSpPr>
          <p:spPr>
            <a:xfrm>
              <a:off x="3757782" y="2964321"/>
              <a:ext cx="91541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17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30" name="Group 382"/>
          <p:cNvGrpSpPr>
            <a:grpSpLocks/>
          </p:cNvGrpSpPr>
          <p:nvPr/>
        </p:nvGrpSpPr>
        <p:grpSpPr bwMode="auto">
          <a:xfrm rot="-7368599">
            <a:off x="2358231" y="2339182"/>
            <a:ext cx="396875" cy="823912"/>
            <a:chOff x="3746500" y="2768600"/>
            <a:chExt cx="431800" cy="952500"/>
          </a:xfrm>
        </p:grpSpPr>
        <p:sp>
          <p:nvSpPr>
            <p:cNvPr id="1131" name="Freeform 422"/>
            <p:cNvSpPr/>
            <p:nvPr/>
          </p:nvSpPr>
          <p:spPr>
            <a:xfrm>
              <a:off x="3750451" y="2768915"/>
              <a:ext cx="42143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32" name="Freeform 423"/>
            <p:cNvSpPr/>
            <p:nvPr/>
          </p:nvSpPr>
          <p:spPr>
            <a:xfrm>
              <a:off x="3757782" y="2964321"/>
              <a:ext cx="91541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33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34" name="Group 382"/>
          <p:cNvGrpSpPr>
            <a:grpSpLocks/>
          </p:cNvGrpSpPr>
          <p:nvPr/>
        </p:nvGrpSpPr>
        <p:grpSpPr bwMode="auto">
          <a:xfrm rot="-7368599">
            <a:off x="2349501" y="2246312"/>
            <a:ext cx="398462" cy="823913"/>
            <a:chOff x="3746500" y="2768600"/>
            <a:chExt cx="431800" cy="952500"/>
          </a:xfrm>
        </p:grpSpPr>
        <p:sp>
          <p:nvSpPr>
            <p:cNvPr id="1135" name="Freeform 422"/>
            <p:cNvSpPr/>
            <p:nvPr/>
          </p:nvSpPr>
          <p:spPr>
            <a:xfrm>
              <a:off x="3750435" y="2768915"/>
              <a:ext cx="421479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36" name="Freeform 423"/>
            <p:cNvSpPr/>
            <p:nvPr/>
          </p:nvSpPr>
          <p:spPr>
            <a:xfrm>
              <a:off x="3742441" y="2962534"/>
              <a:ext cx="92897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37" name="Freeform 424"/>
            <p:cNvSpPr/>
            <p:nvPr/>
          </p:nvSpPr>
          <p:spPr>
            <a:xfrm>
              <a:off x="3842945" y="2819946"/>
              <a:ext cx="338904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38" name="Group 382"/>
          <p:cNvGrpSpPr>
            <a:grpSpLocks/>
          </p:cNvGrpSpPr>
          <p:nvPr/>
        </p:nvGrpSpPr>
        <p:grpSpPr bwMode="auto">
          <a:xfrm rot="-7368599">
            <a:off x="2347119" y="2161381"/>
            <a:ext cx="396875" cy="823913"/>
            <a:chOff x="3746500" y="2768600"/>
            <a:chExt cx="431800" cy="952500"/>
          </a:xfrm>
        </p:grpSpPr>
        <p:sp>
          <p:nvSpPr>
            <p:cNvPr id="1139" name="Freeform 422"/>
            <p:cNvSpPr/>
            <p:nvPr/>
          </p:nvSpPr>
          <p:spPr>
            <a:xfrm>
              <a:off x="3750451" y="2768916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40" name="Freeform 423"/>
            <p:cNvSpPr/>
            <p:nvPr/>
          </p:nvSpPr>
          <p:spPr>
            <a:xfrm>
              <a:off x="3757782" y="2964320"/>
              <a:ext cx="91541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41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54" name="Group 382"/>
          <p:cNvGrpSpPr>
            <a:grpSpLocks/>
          </p:cNvGrpSpPr>
          <p:nvPr/>
        </p:nvGrpSpPr>
        <p:grpSpPr bwMode="auto">
          <a:xfrm rot="-7368599">
            <a:off x="2664619" y="2493169"/>
            <a:ext cx="398462" cy="825500"/>
            <a:chOff x="3746500" y="2768600"/>
            <a:chExt cx="431800" cy="952500"/>
          </a:xfrm>
        </p:grpSpPr>
        <p:sp>
          <p:nvSpPr>
            <p:cNvPr id="1155" name="Freeform 422"/>
            <p:cNvSpPr/>
            <p:nvPr/>
          </p:nvSpPr>
          <p:spPr>
            <a:xfrm>
              <a:off x="3757103" y="2768959"/>
              <a:ext cx="421478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56" name="Freeform 423"/>
            <p:cNvSpPr/>
            <p:nvPr/>
          </p:nvSpPr>
          <p:spPr>
            <a:xfrm>
              <a:off x="3746778" y="2965139"/>
              <a:ext cx="92897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57" name="Freeform 424"/>
            <p:cNvSpPr/>
            <p:nvPr/>
          </p:nvSpPr>
          <p:spPr>
            <a:xfrm>
              <a:off x="3842945" y="2819847"/>
              <a:ext cx="338904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58" name="Group 382"/>
          <p:cNvGrpSpPr>
            <a:grpSpLocks/>
          </p:cNvGrpSpPr>
          <p:nvPr/>
        </p:nvGrpSpPr>
        <p:grpSpPr bwMode="auto">
          <a:xfrm rot="-7368599">
            <a:off x="2665412" y="2416176"/>
            <a:ext cx="396875" cy="825500"/>
            <a:chOff x="3746500" y="2768600"/>
            <a:chExt cx="431800" cy="952500"/>
          </a:xfrm>
        </p:grpSpPr>
        <p:sp>
          <p:nvSpPr>
            <p:cNvPr id="1159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60" name="Freeform 423"/>
            <p:cNvSpPr/>
            <p:nvPr/>
          </p:nvSpPr>
          <p:spPr>
            <a:xfrm>
              <a:off x="3759234" y="2964937"/>
              <a:ext cx="91541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61" name="Freeform 424"/>
            <p:cNvSpPr/>
            <p:nvPr/>
          </p:nvSpPr>
          <p:spPr>
            <a:xfrm>
              <a:off x="3850872" y="2821235"/>
              <a:ext cx="340258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62" name="Group 382"/>
          <p:cNvGrpSpPr>
            <a:grpSpLocks/>
          </p:cNvGrpSpPr>
          <p:nvPr/>
        </p:nvGrpSpPr>
        <p:grpSpPr bwMode="auto">
          <a:xfrm rot="-7368599">
            <a:off x="2665412" y="2324101"/>
            <a:ext cx="396875" cy="825500"/>
            <a:chOff x="3746500" y="2768600"/>
            <a:chExt cx="431800" cy="952500"/>
          </a:xfrm>
        </p:grpSpPr>
        <p:sp>
          <p:nvSpPr>
            <p:cNvPr id="1163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64" name="Freeform 423"/>
            <p:cNvSpPr/>
            <p:nvPr/>
          </p:nvSpPr>
          <p:spPr>
            <a:xfrm>
              <a:off x="3759234" y="2964937"/>
              <a:ext cx="91541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65" name="Freeform 424"/>
            <p:cNvSpPr/>
            <p:nvPr/>
          </p:nvSpPr>
          <p:spPr>
            <a:xfrm>
              <a:off x="3850872" y="2821235"/>
              <a:ext cx="340258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78" name="Group 382"/>
          <p:cNvGrpSpPr>
            <a:grpSpLocks/>
          </p:cNvGrpSpPr>
          <p:nvPr/>
        </p:nvGrpSpPr>
        <p:grpSpPr bwMode="auto">
          <a:xfrm rot="-7368599">
            <a:off x="2990056" y="2651920"/>
            <a:ext cx="396875" cy="823912"/>
            <a:chOff x="3746500" y="2768600"/>
            <a:chExt cx="431800" cy="952500"/>
          </a:xfrm>
        </p:grpSpPr>
        <p:sp>
          <p:nvSpPr>
            <p:cNvPr id="1179" name="Freeform 422"/>
            <p:cNvSpPr/>
            <p:nvPr/>
          </p:nvSpPr>
          <p:spPr>
            <a:xfrm>
              <a:off x="3750452" y="2768915"/>
              <a:ext cx="42143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0" name="Freeform 423"/>
            <p:cNvSpPr/>
            <p:nvPr/>
          </p:nvSpPr>
          <p:spPr>
            <a:xfrm>
              <a:off x="3757782" y="2964322"/>
              <a:ext cx="91542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1" name="Freeform 424"/>
            <p:cNvSpPr/>
            <p:nvPr/>
          </p:nvSpPr>
          <p:spPr>
            <a:xfrm>
              <a:off x="3850872" y="2821336"/>
              <a:ext cx="340258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82" name="Group 382"/>
          <p:cNvGrpSpPr>
            <a:grpSpLocks/>
          </p:cNvGrpSpPr>
          <p:nvPr/>
        </p:nvGrpSpPr>
        <p:grpSpPr bwMode="auto">
          <a:xfrm rot="-7368599">
            <a:off x="2982119" y="2558256"/>
            <a:ext cx="396875" cy="823913"/>
            <a:chOff x="3746500" y="2768600"/>
            <a:chExt cx="431800" cy="952500"/>
          </a:xfrm>
        </p:grpSpPr>
        <p:sp>
          <p:nvSpPr>
            <p:cNvPr id="1183" name="Freeform 422"/>
            <p:cNvSpPr/>
            <p:nvPr/>
          </p:nvSpPr>
          <p:spPr>
            <a:xfrm>
              <a:off x="3750451" y="2768916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4" name="Freeform 423"/>
            <p:cNvSpPr/>
            <p:nvPr/>
          </p:nvSpPr>
          <p:spPr>
            <a:xfrm>
              <a:off x="3757782" y="2964320"/>
              <a:ext cx="91541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5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86" name="Group 382"/>
          <p:cNvGrpSpPr>
            <a:grpSpLocks/>
          </p:cNvGrpSpPr>
          <p:nvPr/>
        </p:nvGrpSpPr>
        <p:grpSpPr bwMode="auto">
          <a:xfrm rot="-7368599">
            <a:off x="2978943" y="2472532"/>
            <a:ext cx="398463" cy="825500"/>
            <a:chOff x="3746500" y="2768600"/>
            <a:chExt cx="431800" cy="952500"/>
          </a:xfrm>
        </p:grpSpPr>
        <p:sp>
          <p:nvSpPr>
            <p:cNvPr id="1187" name="Freeform 422"/>
            <p:cNvSpPr/>
            <p:nvPr/>
          </p:nvSpPr>
          <p:spPr>
            <a:xfrm>
              <a:off x="3757104" y="2768961"/>
              <a:ext cx="421478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8" name="Freeform 423"/>
            <p:cNvSpPr/>
            <p:nvPr/>
          </p:nvSpPr>
          <p:spPr>
            <a:xfrm>
              <a:off x="3746779" y="2965140"/>
              <a:ext cx="92897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9" name="Freeform 424"/>
            <p:cNvSpPr/>
            <p:nvPr/>
          </p:nvSpPr>
          <p:spPr>
            <a:xfrm>
              <a:off x="3842946" y="2819847"/>
              <a:ext cx="338902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881" name="Freeform 671"/>
          <p:cNvSpPr/>
          <p:nvPr/>
        </p:nvSpPr>
        <p:spPr bwMode="auto">
          <a:xfrm rot="478303">
            <a:off x="1371600" y="2647950"/>
            <a:ext cx="1652588" cy="698500"/>
          </a:xfrm>
          <a:custGeom>
            <a:avLst/>
            <a:gdLst>
              <a:gd name="connsiteX0" fmla="*/ 2805 w 1652090"/>
              <a:gd name="connsiteY0" fmla="*/ 0 h 1539894"/>
              <a:gd name="connsiteX1" fmla="*/ 1652090 w 1652090"/>
              <a:gd name="connsiteY1" fmla="*/ 810618 h 1539894"/>
              <a:gd name="connsiteX2" fmla="*/ 1643676 w 1652090"/>
              <a:gd name="connsiteY2" fmla="*/ 1539894 h 1539894"/>
              <a:gd name="connsiteX3" fmla="*/ 0 w 1652090"/>
              <a:gd name="connsiteY3" fmla="*/ 729276 h 1539894"/>
              <a:gd name="connsiteX4" fmla="*/ 2805 w 1652090"/>
              <a:gd name="connsiteY4" fmla="*/ 0 h 15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090" h="1539894">
                <a:moveTo>
                  <a:pt x="2805" y="0"/>
                </a:moveTo>
                <a:lnTo>
                  <a:pt x="1652090" y="810618"/>
                </a:lnTo>
                <a:cubicBezTo>
                  <a:pt x="1649285" y="1053710"/>
                  <a:pt x="1646481" y="1296802"/>
                  <a:pt x="1643676" y="1539894"/>
                </a:cubicBezTo>
                <a:lnTo>
                  <a:pt x="0" y="729276"/>
                </a:lnTo>
                <a:lnTo>
                  <a:pt x="2805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chemeClr val="tx1">
                  <a:lumMod val="75000"/>
                  <a:lumOff val="25000"/>
                </a:schemeClr>
              </a:solidFill>
              <a:latin typeface="Helvetica World"/>
              <a:ea typeface="+mn-ea"/>
            </a:endParaRPr>
          </a:p>
        </p:txBody>
      </p:sp>
      <p:grpSp>
        <p:nvGrpSpPr>
          <p:cNvPr id="1206" name="Group 112"/>
          <p:cNvGrpSpPr>
            <a:grpSpLocks/>
          </p:cNvGrpSpPr>
          <p:nvPr/>
        </p:nvGrpSpPr>
        <p:grpSpPr bwMode="auto">
          <a:xfrm>
            <a:off x="2718208" y="2413807"/>
            <a:ext cx="1340728" cy="886801"/>
            <a:chOff x="3965575" y="3813175"/>
            <a:chExt cx="1203325" cy="908050"/>
          </a:xfrm>
          <a:solidFill>
            <a:srgbClr val="6C6D6C"/>
          </a:solidFill>
        </p:grpSpPr>
        <p:sp>
          <p:nvSpPr>
            <p:cNvPr id="1207" name="Freeform 363"/>
            <p:cNvSpPr/>
            <p:nvPr/>
          </p:nvSpPr>
          <p:spPr>
            <a:xfrm>
              <a:off x="3971925" y="3813175"/>
              <a:ext cx="1193800" cy="711200"/>
            </a:xfrm>
            <a:custGeom>
              <a:avLst/>
              <a:gdLst>
                <a:gd name="connsiteX0" fmla="*/ 301625 w 1193800"/>
                <a:gd name="connsiteY0" fmla="*/ 711200 h 711200"/>
                <a:gd name="connsiteX1" fmla="*/ 1193800 w 1193800"/>
                <a:gd name="connsiteY1" fmla="*/ 146050 h 711200"/>
                <a:gd name="connsiteX2" fmla="*/ 892175 w 1193800"/>
                <a:gd name="connsiteY2" fmla="*/ 0 h 711200"/>
                <a:gd name="connsiteX3" fmla="*/ 0 w 1193800"/>
                <a:gd name="connsiteY3" fmla="*/ 571500 h 711200"/>
                <a:gd name="connsiteX4" fmla="*/ 301625 w 1193800"/>
                <a:gd name="connsiteY4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0" h="711200">
                  <a:moveTo>
                    <a:pt x="301625" y="711200"/>
                  </a:moveTo>
                  <a:lnTo>
                    <a:pt x="1193800" y="146050"/>
                  </a:lnTo>
                  <a:lnTo>
                    <a:pt x="892175" y="0"/>
                  </a:lnTo>
                  <a:lnTo>
                    <a:pt x="0" y="571500"/>
                  </a:lnTo>
                  <a:lnTo>
                    <a:pt x="301625" y="71120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  <p:sp>
          <p:nvSpPr>
            <p:cNvPr id="1208" name="Freeform 365"/>
            <p:cNvSpPr/>
            <p:nvPr/>
          </p:nvSpPr>
          <p:spPr>
            <a:xfrm>
              <a:off x="3965575" y="4387850"/>
              <a:ext cx="304800" cy="330200"/>
            </a:xfrm>
            <a:custGeom>
              <a:avLst/>
              <a:gdLst>
                <a:gd name="connsiteX0" fmla="*/ 0 w 304800"/>
                <a:gd name="connsiteY0" fmla="*/ 0 h 330200"/>
                <a:gd name="connsiteX1" fmla="*/ 0 w 304800"/>
                <a:gd name="connsiteY1" fmla="*/ 177800 h 330200"/>
                <a:gd name="connsiteX2" fmla="*/ 304800 w 304800"/>
                <a:gd name="connsiteY2" fmla="*/ 330200 h 330200"/>
                <a:gd name="connsiteX3" fmla="*/ 304800 w 304800"/>
                <a:gd name="connsiteY3" fmla="*/ 142875 h 330200"/>
                <a:gd name="connsiteX4" fmla="*/ 0 w 304800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330200">
                  <a:moveTo>
                    <a:pt x="0" y="0"/>
                  </a:moveTo>
                  <a:lnTo>
                    <a:pt x="0" y="177800"/>
                  </a:lnTo>
                  <a:lnTo>
                    <a:pt x="304800" y="330200"/>
                  </a:lnTo>
                  <a:lnTo>
                    <a:pt x="304800" y="1428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  <p:sp>
          <p:nvSpPr>
            <p:cNvPr id="1209" name="Freeform 364"/>
            <p:cNvSpPr/>
            <p:nvPr/>
          </p:nvSpPr>
          <p:spPr>
            <a:xfrm>
              <a:off x="4270375" y="3959225"/>
              <a:ext cx="898525" cy="762000"/>
            </a:xfrm>
            <a:custGeom>
              <a:avLst/>
              <a:gdLst>
                <a:gd name="connsiteX0" fmla="*/ 0 w 898525"/>
                <a:gd name="connsiteY0" fmla="*/ 568325 h 762000"/>
                <a:gd name="connsiteX1" fmla="*/ 898525 w 898525"/>
                <a:gd name="connsiteY1" fmla="*/ 0 h 762000"/>
                <a:gd name="connsiteX2" fmla="*/ 898525 w 898525"/>
                <a:gd name="connsiteY2" fmla="*/ 184150 h 762000"/>
                <a:gd name="connsiteX3" fmla="*/ 0 w 898525"/>
                <a:gd name="connsiteY3" fmla="*/ 762000 h 762000"/>
                <a:gd name="connsiteX4" fmla="*/ 0 w 898525"/>
                <a:gd name="connsiteY4" fmla="*/ 568325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525" h="762000">
                  <a:moveTo>
                    <a:pt x="0" y="568325"/>
                  </a:moveTo>
                  <a:lnTo>
                    <a:pt x="898525" y="0"/>
                  </a:lnTo>
                  <a:lnTo>
                    <a:pt x="898525" y="184150"/>
                  </a:lnTo>
                  <a:lnTo>
                    <a:pt x="0" y="762000"/>
                  </a:lnTo>
                  <a:cubicBezTo>
                    <a:pt x="1058" y="695325"/>
                    <a:pt x="2117" y="628650"/>
                    <a:pt x="0" y="568325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</p:grpSp>
      <p:grpSp>
        <p:nvGrpSpPr>
          <p:cNvPr id="848" name="Group 666"/>
          <p:cNvGrpSpPr>
            <a:grpSpLocks/>
          </p:cNvGrpSpPr>
          <p:nvPr/>
        </p:nvGrpSpPr>
        <p:grpSpPr bwMode="auto">
          <a:xfrm>
            <a:off x="1493838" y="2114550"/>
            <a:ext cx="1325562" cy="1295400"/>
            <a:chOff x="1526784" y="2147410"/>
            <a:chExt cx="1917422" cy="1713861"/>
          </a:xfrm>
        </p:grpSpPr>
        <p:sp>
          <p:nvSpPr>
            <p:cNvPr id="849" name="Freeform 27"/>
            <p:cNvSpPr/>
            <p:nvPr/>
          </p:nvSpPr>
          <p:spPr>
            <a:xfrm>
              <a:off x="1526784" y="2162113"/>
              <a:ext cx="270965" cy="888435"/>
            </a:xfrm>
            <a:custGeom>
              <a:avLst/>
              <a:gdLst>
                <a:gd name="connsiteX0" fmla="*/ 6350 w 269875"/>
                <a:gd name="connsiteY0" fmla="*/ 219075 h 889000"/>
                <a:gd name="connsiteX1" fmla="*/ 3175 w 269875"/>
                <a:gd name="connsiteY1" fmla="*/ 161925 h 889000"/>
                <a:gd name="connsiteX2" fmla="*/ 0 w 269875"/>
                <a:gd name="connsiteY2" fmla="*/ 885825 h 889000"/>
                <a:gd name="connsiteX3" fmla="*/ 266700 w 269875"/>
                <a:gd name="connsiteY3" fmla="*/ 711200 h 889000"/>
                <a:gd name="connsiteX4" fmla="*/ 269875 w 269875"/>
                <a:gd name="connsiteY4" fmla="*/ 0 h 889000"/>
                <a:gd name="connsiteX5" fmla="*/ 9525 w 269875"/>
                <a:gd name="connsiteY5" fmla="*/ 155575 h 889000"/>
                <a:gd name="connsiteX6" fmla="*/ 9525 w 269875"/>
                <a:gd name="connsiteY6" fmla="*/ 155575 h 889000"/>
                <a:gd name="connsiteX7" fmla="*/ 3175 w 269875"/>
                <a:gd name="connsiteY7" fmla="*/ 889000 h 889000"/>
                <a:gd name="connsiteX8" fmla="*/ 3175 w 269875"/>
                <a:gd name="connsiteY8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875" h="889000">
                  <a:moveTo>
                    <a:pt x="6350" y="219075"/>
                  </a:moveTo>
                  <a:lnTo>
                    <a:pt x="3175" y="161925"/>
                  </a:lnTo>
                  <a:cubicBezTo>
                    <a:pt x="2117" y="403225"/>
                    <a:pt x="1058" y="644525"/>
                    <a:pt x="0" y="885825"/>
                  </a:cubicBezTo>
                  <a:lnTo>
                    <a:pt x="266700" y="711200"/>
                  </a:lnTo>
                  <a:cubicBezTo>
                    <a:pt x="267758" y="474133"/>
                    <a:pt x="268817" y="237067"/>
                    <a:pt x="269875" y="0"/>
                  </a:cubicBezTo>
                  <a:lnTo>
                    <a:pt x="9525" y="155575"/>
                  </a:lnTo>
                  <a:lnTo>
                    <a:pt x="9525" y="155575"/>
                  </a:lnTo>
                  <a:cubicBezTo>
                    <a:pt x="7408" y="400050"/>
                    <a:pt x="5292" y="644525"/>
                    <a:pt x="3175" y="889000"/>
                  </a:cubicBezTo>
                  <a:lnTo>
                    <a:pt x="3175" y="889000"/>
                  </a:lnTo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9C247F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C247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  <p:sp>
          <p:nvSpPr>
            <p:cNvPr id="850" name="Freeform 20"/>
            <p:cNvSpPr/>
            <p:nvPr/>
          </p:nvSpPr>
          <p:spPr>
            <a:xfrm>
              <a:off x="1802342" y="2147410"/>
              <a:ext cx="1639569" cy="1516431"/>
            </a:xfrm>
            <a:custGeom>
              <a:avLst/>
              <a:gdLst>
                <a:gd name="connsiteX0" fmla="*/ 0 w 1638300"/>
                <a:gd name="connsiteY0" fmla="*/ 0 h 1517650"/>
                <a:gd name="connsiteX1" fmla="*/ 3175 w 1638300"/>
                <a:gd name="connsiteY1" fmla="*/ 701675 h 1517650"/>
                <a:gd name="connsiteX2" fmla="*/ 1638300 w 1638300"/>
                <a:gd name="connsiteY2" fmla="*/ 1517650 h 1517650"/>
                <a:gd name="connsiteX3" fmla="*/ 1638300 w 1638300"/>
                <a:gd name="connsiteY3" fmla="*/ 809625 h 1517650"/>
                <a:gd name="connsiteX4" fmla="*/ 0 w 1638300"/>
                <a:gd name="connsiteY4" fmla="*/ 0 h 15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517650">
                  <a:moveTo>
                    <a:pt x="0" y="0"/>
                  </a:moveTo>
                  <a:cubicBezTo>
                    <a:pt x="1058" y="233892"/>
                    <a:pt x="2117" y="467783"/>
                    <a:pt x="3175" y="701675"/>
                  </a:cubicBezTo>
                  <a:lnTo>
                    <a:pt x="1638300" y="1517650"/>
                  </a:lnTo>
                  <a:lnTo>
                    <a:pt x="1638300" y="80962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9C247F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C247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  <p:grpSp>
          <p:nvGrpSpPr>
            <p:cNvPr id="28836" name="Group 58"/>
            <p:cNvGrpSpPr>
              <a:grpSpLocks/>
            </p:cNvGrpSpPr>
            <p:nvPr/>
          </p:nvGrpSpPr>
          <p:grpSpPr bwMode="auto">
            <a:xfrm>
              <a:off x="1542935" y="2225079"/>
              <a:ext cx="1611987" cy="959037"/>
              <a:chOff x="1542935" y="2225079"/>
              <a:chExt cx="1611987" cy="959037"/>
            </a:xfrm>
          </p:grpSpPr>
          <p:grpSp>
            <p:nvGrpSpPr>
              <p:cNvPr id="28839" name="Group 32"/>
              <p:cNvGrpSpPr>
                <a:grpSpLocks/>
              </p:cNvGrpSpPr>
              <p:nvPr/>
            </p:nvGrpSpPr>
            <p:grpSpPr bwMode="auto">
              <a:xfrm>
                <a:off x="2739850" y="2781119"/>
                <a:ext cx="415072" cy="402997"/>
                <a:chOff x="6638068" y="2296869"/>
                <a:chExt cx="415072" cy="402997"/>
              </a:xfrm>
            </p:grpSpPr>
            <p:sp>
              <p:nvSpPr>
                <p:cNvPr id="875" name="Oval 693"/>
                <p:cNvSpPr/>
                <p:nvPr/>
              </p:nvSpPr>
              <p:spPr>
                <a:xfrm>
                  <a:off x="6748341" y="2296869"/>
                  <a:ext cx="304799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876" name="Oval 694"/>
                <p:cNvSpPr/>
                <p:nvPr/>
              </p:nvSpPr>
              <p:spPr>
                <a:xfrm>
                  <a:off x="6664088" y="2384852"/>
                  <a:ext cx="304799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877" name="Oval 695"/>
                <p:cNvSpPr/>
                <p:nvPr/>
              </p:nvSpPr>
              <p:spPr>
                <a:xfrm>
                  <a:off x="6638068" y="2395066"/>
                  <a:ext cx="304799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grpSp>
            <p:nvGrpSpPr>
              <p:cNvPr id="28840" name="Group 36"/>
              <p:cNvGrpSpPr>
                <a:grpSpLocks/>
              </p:cNvGrpSpPr>
              <p:nvPr/>
            </p:nvGrpSpPr>
            <p:grpSpPr bwMode="auto">
              <a:xfrm>
                <a:off x="1542935" y="2225079"/>
                <a:ext cx="419423" cy="371476"/>
                <a:chOff x="6812753" y="2419350"/>
                <a:chExt cx="419423" cy="371476"/>
              </a:xfrm>
            </p:grpSpPr>
            <p:sp>
              <p:nvSpPr>
                <p:cNvPr id="872" name="Oval 690"/>
                <p:cNvSpPr/>
                <p:nvPr/>
              </p:nvSpPr>
              <p:spPr>
                <a:xfrm>
                  <a:off x="6927376" y="2419350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873" name="Oval 691"/>
                <p:cNvSpPr/>
                <p:nvPr/>
              </p:nvSpPr>
              <p:spPr>
                <a:xfrm>
                  <a:off x="6812753" y="2486026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874" name="Oval 692"/>
                <p:cNvSpPr/>
                <p:nvPr/>
              </p:nvSpPr>
              <p:spPr>
                <a:xfrm>
                  <a:off x="6869897" y="2452692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grpSp>
            <p:nvGrpSpPr>
              <p:cNvPr id="28841" name="Group 44"/>
              <p:cNvGrpSpPr>
                <a:grpSpLocks/>
              </p:cNvGrpSpPr>
              <p:nvPr/>
            </p:nvGrpSpPr>
            <p:grpSpPr bwMode="auto">
              <a:xfrm>
                <a:off x="2104230" y="2472646"/>
                <a:ext cx="415073" cy="395318"/>
                <a:chOff x="6825408" y="2395509"/>
                <a:chExt cx="415073" cy="395318"/>
              </a:xfrm>
            </p:grpSpPr>
            <p:sp>
              <p:nvSpPr>
                <p:cNvPr id="866" name="Oval 684"/>
                <p:cNvSpPr/>
                <p:nvPr/>
              </p:nvSpPr>
              <p:spPr>
                <a:xfrm>
                  <a:off x="6935681" y="2395509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867" name="Oval 685"/>
                <p:cNvSpPr/>
                <p:nvPr/>
              </p:nvSpPr>
              <p:spPr>
                <a:xfrm>
                  <a:off x="6825408" y="2486027"/>
                  <a:ext cx="304801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868" name="Oval 686"/>
                <p:cNvSpPr/>
                <p:nvPr/>
              </p:nvSpPr>
              <p:spPr>
                <a:xfrm>
                  <a:off x="6825409" y="2436229"/>
                  <a:ext cx="304801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</p:grpSp>
        <p:sp>
          <p:nvSpPr>
            <p:cNvPr id="852" name="Freeform 27"/>
            <p:cNvSpPr/>
            <p:nvPr/>
          </p:nvSpPr>
          <p:spPr>
            <a:xfrm>
              <a:off x="3173241" y="2972836"/>
              <a:ext cx="270965" cy="888435"/>
            </a:xfrm>
            <a:custGeom>
              <a:avLst/>
              <a:gdLst>
                <a:gd name="connsiteX0" fmla="*/ 6350 w 269875"/>
                <a:gd name="connsiteY0" fmla="*/ 219075 h 889000"/>
                <a:gd name="connsiteX1" fmla="*/ 3175 w 269875"/>
                <a:gd name="connsiteY1" fmla="*/ 161925 h 889000"/>
                <a:gd name="connsiteX2" fmla="*/ 0 w 269875"/>
                <a:gd name="connsiteY2" fmla="*/ 885825 h 889000"/>
                <a:gd name="connsiteX3" fmla="*/ 266700 w 269875"/>
                <a:gd name="connsiteY3" fmla="*/ 711200 h 889000"/>
                <a:gd name="connsiteX4" fmla="*/ 269875 w 269875"/>
                <a:gd name="connsiteY4" fmla="*/ 0 h 889000"/>
                <a:gd name="connsiteX5" fmla="*/ 9525 w 269875"/>
                <a:gd name="connsiteY5" fmla="*/ 155575 h 889000"/>
                <a:gd name="connsiteX6" fmla="*/ 9525 w 269875"/>
                <a:gd name="connsiteY6" fmla="*/ 155575 h 889000"/>
                <a:gd name="connsiteX7" fmla="*/ 3175 w 269875"/>
                <a:gd name="connsiteY7" fmla="*/ 889000 h 889000"/>
                <a:gd name="connsiteX8" fmla="*/ 3175 w 269875"/>
                <a:gd name="connsiteY8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875" h="889000">
                  <a:moveTo>
                    <a:pt x="6350" y="219075"/>
                  </a:moveTo>
                  <a:lnTo>
                    <a:pt x="3175" y="161925"/>
                  </a:lnTo>
                  <a:cubicBezTo>
                    <a:pt x="2117" y="403225"/>
                    <a:pt x="1058" y="644525"/>
                    <a:pt x="0" y="885825"/>
                  </a:cubicBezTo>
                  <a:lnTo>
                    <a:pt x="266700" y="711200"/>
                  </a:lnTo>
                  <a:cubicBezTo>
                    <a:pt x="267758" y="474133"/>
                    <a:pt x="268817" y="237067"/>
                    <a:pt x="269875" y="0"/>
                  </a:cubicBezTo>
                  <a:lnTo>
                    <a:pt x="9525" y="155575"/>
                  </a:lnTo>
                  <a:lnTo>
                    <a:pt x="9525" y="155575"/>
                  </a:lnTo>
                  <a:cubicBezTo>
                    <a:pt x="7408" y="400050"/>
                    <a:pt x="5292" y="644525"/>
                    <a:pt x="3175" y="889000"/>
                  </a:cubicBezTo>
                  <a:lnTo>
                    <a:pt x="3175" y="889000"/>
                  </a:lnTo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9C247F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C247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  <p:sp>
          <p:nvSpPr>
            <p:cNvPr id="853" name="Freeform 671"/>
            <p:cNvSpPr/>
            <p:nvPr/>
          </p:nvSpPr>
          <p:spPr>
            <a:xfrm>
              <a:off x="1526784" y="2357442"/>
              <a:ext cx="1653347" cy="1501729"/>
            </a:xfrm>
            <a:custGeom>
              <a:avLst/>
              <a:gdLst>
                <a:gd name="connsiteX0" fmla="*/ 2805 w 1652090"/>
                <a:gd name="connsiteY0" fmla="*/ 0 h 1539894"/>
                <a:gd name="connsiteX1" fmla="*/ 1652090 w 1652090"/>
                <a:gd name="connsiteY1" fmla="*/ 810618 h 1539894"/>
                <a:gd name="connsiteX2" fmla="*/ 1643676 w 1652090"/>
                <a:gd name="connsiteY2" fmla="*/ 1539894 h 1539894"/>
                <a:gd name="connsiteX3" fmla="*/ 0 w 1652090"/>
                <a:gd name="connsiteY3" fmla="*/ 729276 h 1539894"/>
                <a:gd name="connsiteX4" fmla="*/ 2805 w 1652090"/>
                <a:gd name="connsiteY4" fmla="*/ 0 h 153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090" h="1539894">
                  <a:moveTo>
                    <a:pt x="2805" y="0"/>
                  </a:moveTo>
                  <a:lnTo>
                    <a:pt x="1652090" y="810618"/>
                  </a:lnTo>
                  <a:cubicBezTo>
                    <a:pt x="1649285" y="1053710"/>
                    <a:pt x="1646481" y="1296802"/>
                    <a:pt x="1643676" y="1539894"/>
                  </a:cubicBezTo>
                  <a:lnTo>
                    <a:pt x="0" y="729276"/>
                  </a:lnTo>
                  <a:lnTo>
                    <a:pt x="2805" y="0"/>
                  </a:lnTo>
                  <a:close/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9C247F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C247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</p:grpSp>
      <p:grpSp>
        <p:nvGrpSpPr>
          <p:cNvPr id="667" name="Group 666"/>
          <p:cNvGrpSpPr>
            <a:grpSpLocks/>
          </p:cNvGrpSpPr>
          <p:nvPr/>
        </p:nvGrpSpPr>
        <p:grpSpPr bwMode="auto">
          <a:xfrm>
            <a:off x="1215296" y="2283738"/>
            <a:ext cx="1600200" cy="1524000"/>
            <a:chOff x="1526784" y="2161260"/>
            <a:chExt cx="1917422" cy="1700013"/>
          </a:xfrm>
        </p:grpSpPr>
        <p:sp>
          <p:nvSpPr>
            <p:cNvPr id="668" name="Freeform 27"/>
            <p:cNvSpPr/>
            <p:nvPr/>
          </p:nvSpPr>
          <p:spPr>
            <a:xfrm>
              <a:off x="1526784" y="2161260"/>
              <a:ext cx="270113" cy="888965"/>
            </a:xfrm>
            <a:custGeom>
              <a:avLst/>
              <a:gdLst>
                <a:gd name="connsiteX0" fmla="*/ 6350 w 269875"/>
                <a:gd name="connsiteY0" fmla="*/ 219075 h 889000"/>
                <a:gd name="connsiteX1" fmla="*/ 3175 w 269875"/>
                <a:gd name="connsiteY1" fmla="*/ 161925 h 889000"/>
                <a:gd name="connsiteX2" fmla="*/ 0 w 269875"/>
                <a:gd name="connsiteY2" fmla="*/ 885825 h 889000"/>
                <a:gd name="connsiteX3" fmla="*/ 266700 w 269875"/>
                <a:gd name="connsiteY3" fmla="*/ 711200 h 889000"/>
                <a:gd name="connsiteX4" fmla="*/ 269875 w 269875"/>
                <a:gd name="connsiteY4" fmla="*/ 0 h 889000"/>
                <a:gd name="connsiteX5" fmla="*/ 9525 w 269875"/>
                <a:gd name="connsiteY5" fmla="*/ 155575 h 889000"/>
                <a:gd name="connsiteX6" fmla="*/ 9525 w 269875"/>
                <a:gd name="connsiteY6" fmla="*/ 155575 h 889000"/>
                <a:gd name="connsiteX7" fmla="*/ 3175 w 269875"/>
                <a:gd name="connsiteY7" fmla="*/ 889000 h 889000"/>
                <a:gd name="connsiteX8" fmla="*/ 3175 w 269875"/>
                <a:gd name="connsiteY8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875" h="889000">
                  <a:moveTo>
                    <a:pt x="6350" y="219075"/>
                  </a:moveTo>
                  <a:lnTo>
                    <a:pt x="3175" y="161925"/>
                  </a:lnTo>
                  <a:cubicBezTo>
                    <a:pt x="2117" y="403225"/>
                    <a:pt x="1058" y="644525"/>
                    <a:pt x="0" y="885825"/>
                  </a:cubicBezTo>
                  <a:lnTo>
                    <a:pt x="266700" y="711200"/>
                  </a:lnTo>
                  <a:cubicBezTo>
                    <a:pt x="267758" y="474133"/>
                    <a:pt x="268817" y="237067"/>
                    <a:pt x="269875" y="0"/>
                  </a:cubicBezTo>
                  <a:lnTo>
                    <a:pt x="9525" y="155575"/>
                  </a:lnTo>
                  <a:lnTo>
                    <a:pt x="9525" y="155575"/>
                  </a:lnTo>
                  <a:cubicBezTo>
                    <a:pt x="7408" y="400050"/>
                    <a:pt x="5292" y="644525"/>
                    <a:pt x="3175" y="889000"/>
                  </a:cubicBezTo>
                  <a:lnTo>
                    <a:pt x="3175" y="889000"/>
                  </a:lnTo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9C247F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C247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  <p:sp>
          <p:nvSpPr>
            <p:cNvPr id="669" name="Freeform 20"/>
            <p:cNvSpPr/>
            <p:nvPr/>
          </p:nvSpPr>
          <p:spPr>
            <a:xfrm>
              <a:off x="1802604" y="2164802"/>
              <a:ext cx="1637797" cy="1517616"/>
            </a:xfrm>
            <a:custGeom>
              <a:avLst/>
              <a:gdLst>
                <a:gd name="connsiteX0" fmla="*/ 0 w 1638300"/>
                <a:gd name="connsiteY0" fmla="*/ 0 h 1517650"/>
                <a:gd name="connsiteX1" fmla="*/ 3175 w 1638300"/>
                <a:gd name="connsiteY1" fmla="*/ 701675 h 1517650"/>
                <a:gd name="connsiteX2" fmla="*/ 1638300 w 1638300"/>
                <a:gd name="connsiteY2" fmla="*/ 1517650 h 1517650"/>
                <a:gd name="connsiteX3" fmla="*/ 1638300 w 1638300"/>
                <a:gd name="connsiteY3" fmla="*/ 809625 h 1517650"/>
                <a:gd name="connsiteX4" fmla="*/ 0 w 1638300"/>
                <a:gd name="connsiteY4" fmla="*/ 0 h 151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00" h="1517650">
                  <a:moveTo>
                    <a:pt x="0" y="0"/>
                  </a:moveTo>
                  <a:cubicBezTo>
                    <a:pt x="1058" y="233892"/>
                    <a:pt x="2117" y="467783"/>
                    <a:pt x="3175" y="701675"/>
                  </a:cubicBezTo>
                  <a:lnTo>
                    <a:pt x="1638300" y="1517650"/>
                  </a:lnTo>
                  <a:lnTo>
                    <a:pt x="1638300" y="80962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9C247F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C247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  <p:grpSp>
          <p:nvGrpSpPr>
            <p:cNvPr id="28815" name="Group 58"/>
            <p:cNvGrpSpPr>
              <a:grpSpLocks/>
            </p:cNvGrpSpPr>
            <p:nvPr/>
          </p:nvGrpSpPr>
          <p:grpSpPr bwMode="auto">
            <a:xfrm>
              <a:off x="1542935" y="2225079"/>
              <a:ext cx="1791022" cy="1049997"/>
              <a:chOff x="1542935" y="2225079"/>
              <a:chExt cx="1791022" cy="1049997"/>
            </a:xfrm>
          </p:grpSpPr>
          <p:grpSp>
            <p:nvGrpSpPr>
              <p:cNvPr id="28818" name="Group 32"/>
              <p:cNvGrpSpPr>
                <a:grpSpLocks/>
              </p:cNvGrpSpPr>
              <p:nvPr/>
            </p:nvGrpSpPr>
            <p:grpSpPr bwMode="auto">
              <a:xfrm>
                <a:off x="2914536" y="2903601"/>
                <a:ext cx="419421" cy="371475"/>
                <a:chOff x="6812754" y="2419351"/>
                <a:chExt cx="419421" cy="371475"/>
              </a:xfrm>
            </p:grpSpPr>
            <p:sp>
              <p:nvSpPr>
                <p:cNvPr id="694" name="Oval 693"/>
                <p:cNvSpPr/>
                <p:nvPr/>
              </p:nvSpPr>
              <p:spPr>
                <a:xfrm>
                  <a:off x="6927375" y="2419351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695" name="Oval 694"/>
                <p:cNvSpPr/>
                <p:nvPr/>
              </p:nvSpPr>
              <p:spPr>
                <a:xfrm>
                  <a:off x="6812754" y="2486026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696" name="Oval 695"/>
                <p:cNvSpPr/>
                <p:nvPr/>
              </p:nvSpPr>
              <p:spPr>
                <a:xfrm>
                  <a:off x="6869897" y="2452692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grpSp>
            <p:nvGrpSpPr>
              <p:cNvPr id="28819" name="Group 36"/>
              <p:cNvGrpSpPr>
                <a:grpSpLocks/>
              </p:cNvGrpSpPr>
              <p:nvPr/>
            </p:nvGrpSpPr>
            <p:grpSpPr bwMode="auto">
              <a:xfrm>
                <a:off x="1542935" y="2225079"/>
                <a:ext cx="419423" cy="371476"/>
                <a:chOff x="6812753" y="2419350"/>
                <a:chExt cx="419423" cy="371476"/>
              </a:xfrm>
            </p:grpSpPr>
            <p:sp>
              <p:nvSpPr>
                <p:cNvPr id="691" name="Oval 690"/>
                <p:cNvSpPr/>
                <p:nvPr/>
              </p:nvSpPr>
              <p:spPr>
                <a:xfrm>
                  <a:off x="6927376" y="2419350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692" name="Oval 691"/>
                <p:cNvSpPr/>
                <p:nvPr/>
              </p:nvSpPr>
              <p:spPr>
                <a:xfrm>
                  <a:off x="6812753" y="2486026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693" name="Oval 692"/>
                <p:cNvSpPr/>
                <p:nvPr/>
              </p:nvSpPr>
              <p:spPr>
                <a:xfrm>
                  <a:off x="6869897" y="2452692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grpSp>
            <p:nvGrpSpPr>
              <p:cNvPr id="28820" name="Group 44"/>
              <p:cNvGrpSpPr>
                <a:grpSpLocks/>
              </p:cNvGrpSpPr>
              <p:nvPr/>
            </p:nvGrpSpPr>
            <p:grpSpPr bwMode="auto">
              <a:xfrm>
                <a:off x="1907729" y="2472647"/>
                <a:ext cx="457178" cy="395317"/>
                <a:chOff x="6628907" y="2395510"/>
                <a:chExt cx="457178" cy="395317"/>
              </a:xfrm>
            </p:grpSpPr>
            <p:sp>
              <p:nvSpPr>
                <p:cNvPr id="685" name="Oval 684"/>
                <p:cNvSpPr/>
                <p:nvPr/>
              </p:nvSpPr>
              <p:spPr>
                <a:xfrm>
                  <a:off x="6781285" y="2395510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686" name="Oval 685"/>
                <p:cNvSpPr/>
                <p:nvPr/>
              </p:nvSpPr>
              <p:spPr>
                <a:xfrm>
                  <a:off x="6628907" y="2486027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687" name="Oval 686"/>
                <p:cNvSpPr/>
                <p:nvPr/>
              </p:nvSpPr>
              <p:spPr>
                <a:xfrm>
                  <a:off x="6705096" y="2436229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  <p:grpSp>
            <p:nvGrpSpPr>
              <p:cNvPr id="28821" name="Group 52"/>
              <p:cNvGrpSpPr>
                <a:grpSpLocks/>
              </p:cNvGrpSpPr>
              <p:nvPr/>
            </p:nvGrpSpPr>
            <p:grpSpPr bwMode="auto">
              <a:xfrm>
                <a:off x="2441052" y="2689419"/>
                <a:ext cx="380989" cy="416618"/>
                <a:chOff x="6613590" y="2340874"/>
                <a:chExt cx="380989" cy="416618"/>
              </a:xfrm>
            </p:grpSpPr>
            <p:sp>
              <p:nvSpPr>
                <p:cNvPr id="679" name="Oval 678"/>
                <p:cNvSpPr/>
                <p:nvPr/>
              </p:nvSpPr>
              <p:spPr>
                <a:xfrm>
                  <a:off x="6689779" y="2340874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680" name="Oval 679"/>
                <p:cNvSpPr/>
                <p:nvPr/>
              </p:nvSpPr>
              <p:spPr>
                <a:xfrm>
                  <a:off x="6613590" y="2388181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  <p:sp>
              <p:nvSpPr>
                <p:cNvPr id="681" name="Oval 680"/>
                <p:cNvSpPr/>
                <p:nvPr/>
              </p:nvSpPr>
              <p:spPr>
                <a:xfrm>
                  <a:off x="6613590" y="2452692"/>
                  <a:ext cx="304800" cy="304800"/>
                </a:xfrm>
                <a:prstGeom prst="ellipse">
                  <a:avLst/>
                </a:prstGeom>
                <a:ln>
                  <a:noFill/>
                </a:ln>
                <a:scene3d>
                  <a:camera prst="isometricLeftDown">
                    <a:rot lat="2220000" lon="2700000" rev="0"/>
                  </a:camera>
                  <a:lightRig rig="threePt" dir="t"/>
                </a:scene3d>
                <a:sp3d extrusionH="12700" contourW="6350" prstMaterial="legacyWireframe">
                  <a:bevelT w="31750" h="31750"/>
                  <a:bevelB w="31750" h="3175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b="0"/>
                </a:p>
              </p:txBody>
            </p:sp>
          </p:grpSp>
        </p:grpSp>
        <p:sp>
          <p:nvSpPr>
            <p:cNvPr id="671" name="Freeform 27"/>
            <p:cNvSpPr/>
            <p:nvPr/>
          </p:nvSpPr>
          <p:spPr>
            <a:xfrm>
              <a:off x="3174093" y="2972308"/>
              <a:ext cx="270113" cy="888965"/>
            </a:xfrm>
            <a:custGeom>
              <a:avLst/>
              <a:gdLst>
                <a:gd name="connsiteX0" fmla="*/ 6350 w 269875"/>
                <a:gd name="connsiteY0" fmla="*/ 219075 h 889000"/>
                <a:gd name="connsiteX1" fmla="*/ 3175 w 269875"/>
                <a:gd name="connsiteY1" fmla="*/ 161925 h 889000"/>
                <a:gd name="connsiteX2" fmla="*/ 0 w 269875"/>
                <a:gd name="connsiteY2" fmla="*/ 885825 h 889000"/>
                <a:gd name="connsiteX3" fmla="*/ 266700 w 269875"/>
                <a:gd name="connsiteY3" fmla="*/ 711200 h 889000"/>
                <a:gd name="connsiteX4" fmla="*/ 269875 w 269875"/>
                <a:gd name="connsiteY4" fmla="*/ 0 h 889000"/>
                <a:gd name="connsiteX5" fmla="*/ 9525 w 269875"/>
                <a:gd name="connsiteY5" fmla="*/ 155575 h 889000"/>
                <a:gd name="connsiteX6" fmla="*/ 9525 w 269875"/>
                <a:gd name="connsiteY6" fmla="*/ 155575 h 889000"/>
                <a:gd name="connsiteX7" fmla="*/ 3175 w 269875"/>
                <a:gd name="connsiteY7" fmla="*/ 889000 h 889000"/>
                <a:gd name="connsiteX8" fmla="*/ 3175 w 269875"/>
                <a:gd name="connsiteY8" fmla="*/ 88900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9875" h="889000">
                  <a:moveTo>
                    <a:pt x="6350" y="219075"/>
                  </a:moveTo>
                  <a:lnTo>
                    <a:pt x="3175" y="161925"/>
                  </a:lnTo>
                  <a:cubicBezTo>
                    <a:pt x="2117" y="403225"/>
                    <a:pt x="1058" y="644525"/>
                    <a:pt x="0" y="885825"/>
                  </a:cubicBezTo>
                  <a:lnTo>
                    <a:pt x="266700" y="711200"/>
                  </a:lnTo>
                  <a:cubicBezTo>
                    <a:pt x="267758" y="474133"/>
                    <a:pt x="268817" y="237067"/>
                    <a:pt x="269875" y="0"/>
                  </a:cubicBezTo>
                  <a:lnTo>
                    <a:pt x="9525" y="155575"/>
                  </a:lnTo>
                  <a:lnTo>
                    <a:pt x="9525" y="155575"/>
                  </a:lnTo>
                  <a:cubicBezTo>
                    <a:pt x="7408" y="400050"/>
                    <a:pt x="5292" y="644525"/>
                    <a:pt x="3175" y="889000"/>
                  </a:cubicBezTo>
                  <a:lnTo>
                    <a:pt x="3175" y="889000"/>
                  </a:lnTo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9C247F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C247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  <p:sp>
          <p:nvSpPr>
            <p:cNvPr id="672" name="Freeform 671"/>
            <p:cNvSpPr/>
            <p:nvPr/>
          </p:nvSpPr>
          <p:spPr>
            <a:xfrm>
              <a:off x="1528687" y="2320636"/>
              <a:ext cx="1651113" cy="1538866"/>
            </a:xfrm>
            <a:custGeom>
              <a:avLst/>
              <a:gdLst>
                <a:gd name="connsiteX0" fmla="*/ 2805 w 1652090"/>
                <a:gd name="connsiteY0" fmla="*/ 0 h 1539894"/>
                <a:gd name="connsiteX1" fmla="*/ 1652090 w 1652090"/>
                <a:gd name="connsiteY1" fmla="*/ 810618 h 1539894"/>
                <a:gd name="connsiteX2" fmla="*/ 1643676 w 1652090"/>
                <a:gd name="connsiteY2" fmla="*/ 1539894 h 1539894"/>
                <a:gd name="connsiteX3" fmla="*/ 0 w 1652090"/>
                <a:gd name="connsiteY3" fmla="*/ 729276 h 1539894"/>
                <a:gd name="connsiteX4" fmla="*/ 2805 w 1652090"/>
                <a:gd name="connsiteY4" fmla="*/ 0 h 1539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2090" h="1539894">
                  <a:moveTo>
                    <a:pt x="2805" y="0"/>
                  </a:moveTo>
                  <a:lnTo>
                    <a:pt x="1652090" y="810618"/>
                  </a:lnTo>
                  <a:cubicBezTo>
                    <a:pt x="1649285" y="1053710"/>
                    <a:pt x="1646481" y="1296802"/>
                    <a:pt x="1643676" y="1539894"/>
                  </a:cubicBezTo>
                  <a:lnTo>
                    <a:pt x="0" y="729276"/>
                  </a:lnTo>
                  <a:lnTo>
                    <a:pt x="2805" y="0"/>
                  </a:lnTo>
                  <a:close/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9C247F">
                    <a:lumMod val="60000"/>
                    <a:lumOff val="4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C247F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</p:grpSp>
      <p:sp>
        <p:nvSpPr>
          <p:cNvPr id="28690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" y="171450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UML N36</a:t>
            </a:r>
            <a:r>
              <a:rPr lang="zh-CN" altLang="en-US" sz="3600" smtClean="0">
                <a:solidFill>
                  <a:schemeClr val="bg1"/>
                </a:solidFill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</a:rPr>
              <a:t>Series Structure</a:t>
            </a:r>
          </a:p>
        </p:txBody>
      </p:sp>
      <p:sp>
        <p:nvSpPr>
          <p:cNvPr id="879" name="Freeform 671"/>
          <p:cNvSpPr/>
          <p:nvPr/>
        </p:nvSpPr>
        <p:spPr bwMode="auto">
          <a:xfrm>
            <a:off x="1095375" y="2419350"/>
            <a:ext cx="1447800" cy="1447800"/>
          </a:xfrm>
          <a:custGeom>
            <a:avLst/>
            <a:gdLst>
              <a:gd name="connsiteX0" fmla="*/ 2805 w 1652090"/>
              <a:gd name="connsiteY0" fmla="*/ 0 h 1539894"/>
              <a:gd name="connsiteX1" fmla="*/ 1652090 w 1652090"/>
              <a:gd name="connsiteY1" fmla="*/ 810618 h 1539894"/>
              <a:gd name="connsiteX2" fmla="*/ 1643676 w 1652090"/>
              <a:gd name="connsiteY2" fmla="*/ 1539894 h 1539894"/>
              <a:gd name="connsiteX3" fmla="*/ 0 w 1652090"/>
              <a:gd name="connsiteY3" fmla="*/ 729276 h 1539894"/>
              <a:gd name="connsiteX4" fmla="*/ 2805 w 1652090"/>
              <a:gd name="connsiteY4" fmla="*/ 0 h 15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090" h="1539894">
                <a:moveTo>
                  <a:pt x="2805" y="0"/>
                </a:moveTo>
                <a:lnTo>
                  <a:pt x="1652090" y="810618"/>
                </a:lnTo>
                <a:cubicBezTo>
                  <a:pt x="1649285" y="1053710"/>
                  <a:pt x="1646481" y="1296802"/>
                  <a:pt x="1643676" y="1539894"/>
                </a:cubicBezTo>
                <a:lnTo>
                  <a:pt x="0" y="729276"/>
                </a:lnTo>
                <a:lnTo>
                  <a:pt x="2805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chemeClr val="tx1">
                  <a:lumMod val="75000"/>
                  <a:lumOff val="25000"/>
                </a:schemeClr>
              </a:solidFill>
              <a:latin typeface="Helvetica World"/>
              <a:ea typeface="+mn-ea"/>
            </a:endParaRPr>
          </a:p>
        </p:txBody>
      </p:sp>
      <p:grpSp>
        <p:nvGrpSpPr>
          <p:cNvPr id="422" name="Group 382"/>
          <p:cNvGrpSpPr>
            <a:grpSpLocks/>
          </p:cNvGrpSpPr>
          <p:nvPr/>
        </p:nvGrpSpPr>
        <p:grpSpPr bwMode="auto">
          <a:xfrm rot="-7368599">
            <a:off x="912812" y="2978151"/>
            <a:ext cx="398463" cy="823912"/>
            <a:chOff x="3746500" y="2768600"/>
            <a:chExt cx="431800" cy="952500"/>
          </a:xfrm>
        </p:grpSpPr>
        <p:sp>
          <p:nvSpPr>
            <p:cNvPr id="423" name="Freeform 422"/>
            <p:cNvSpPr/>
            <p:nvPr/>
          </p:nvSpPr>
          <p:spPr>
            <a:xfrm>
              <a:off x="3750436" y="2768914"/>
              <a:ext cx="42147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424" name="Freeform 423"/>
            <p:cNvSpPr/>
            <p:nvPr/>
          </p:nvSpPr>
          <p:spPr>
            <a:xfrm>
              <a:off x="3742441" y="2962535"/>
              <a:ext cx="92897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425" name="Freeform 424"/>
            <p:cNvSpPr/>
            <p:nvPr/>
          </p:nvSpPr>
          <p:spPr>
            <a:xfrm>
              <a:off x="3842946" y="2819946"/>
              <a:ext cx="338902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58444" name="TextBox 339"/>
          <p:cNvSpPr txBox="1">
            <a:spLocks noChangeArrowheads="1"/>
          </p:cNvSpPr>
          <p:nvPr/>
        </p:nvSpPr>
        <p:spPr bwMode="auto">
          <a:xfrm>
            <a:off x="1292225" y="424815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Front-end</a:t>
            </a:r>
          </a:p>
        </p:txBody>
      </p:sp>
      <p:grpSp>
        <p:nvGrpSpPr>
          <p:cNvPr id="649" name="Group 382"/>
          <p:cNvGrpSpPr>
            <a:grpSpLocks/>
          </p:cNvGrpSpPr>
          <p:nvPr/>
        </p:nvGrpSpPr>
        <p:grpSpPr bwMode="auto">
          <a:xfrm rot="-7368599">
            <a:off x="905669" y="2882106"/>
            <a:ext cx="396875" cy="823913"/>
            <a:chOff x="3746500" y="2768600"/>
            <a:chExt cx="431800" cy="952500"/>
          </a:xfrm>
        </p:grpSpPr>
        <p:sp>
          <p:nvSpPr>
            <p:cNvPr id="650" name="Freeform 422"/>
            <p:cNvSpPr/>
            <p:nvPr/>
          </p:nvSpPr>
          <p:spPr>
            <a:xfrm>
              <a:off x="3750451" y="2768916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51" name="Freeform 423"/>
            <p:cNvSpPr/>
            <p:nvPr/>
          </p:nvSpPr>
          <p:spPr>
            <a:xfrm>
              <a:off x="3757782" y="2964320"/>
              <a:ext cx="91541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52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653" name="Group 382"/>
          <p:cNvGrpSpPr>
            <a:grpSpLocks/>
          </p:cNvGrpSpPr>
          <p:nvPr/>
        </p:nvGrpSpPr>
        <p:grpSpPr bwMode="auto">
          <a:xfrm rot="-7368599">
            <a:off x="902494" y="2786856"/>
            <a:ext cx="396875" cy="823913"/>
            <a:chOff x="3746500" y="2768600"/>
            <a:chExt cx="431800" cy="952500"/>
          </a:xfrm>
        </p:grpSpPr>
        <p:sp>
          <p:nvSpPr>
            <p:cNvPr id="654" name="Freeform 422"/>
            <p:cNvSpPr/>
            <p:nvPr/>
          </p:nvSpPr>
          <p:spPr>
            <a:xfrm>
              <a:off x="3750451" y="2768916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55" name="Freeform 423"/>
            <p:cNvSpPr/>
            <p:nvPr/>
          </p:nvSpPr>
          <p:spPr>
            <a:xfrm>
              <a:off x="3757782" y="2964320"/>
              <a:ext cx="91541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56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663" name="Group 382"/>
          <p:cNvGrpSpPr>
            <a:grpSpLocks/>
          </p:cNvGrpSpPr>
          <p:nvPr/>
        </p:nvGrpSpPr>
        <p:grpSpPr bwMode="auto">
          <a:xfrm rot="-7368599">
            <a:off x="896937" y="2709863"/>
            <a:ext cx="396875" cy="825500"/>
            <a:chOff x="3746500" y="2768600"/>
            <a:chExt cx="431800" cy="952500"/>
          </a:xfrm>
        </p:grpSpPr>
        <p:sp>
          <p:nvSpPr>
            <p:cNvPr id="664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65" name="Freeform 423"/>
            <p:cNvSpPr/>
            <p:nvPr/>
          </p:nvSpPr>
          <p:spPr>
            <a:xfrm>
              <a:off x="3759233" y="2964937"/>
              <a:ext cx="91542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66" name="Freeform 424"/>
            <p:cNvSpPr/>
            <p:nvPr/>
          </p:nvSpPr>
          <p:spPr>
            <a:xfrm>
              <a:off x="3850872" y="2821235"/>
              <a:ext cx="340259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670" name="Group 382"/>
          <p:cNvGrpSpPr>
            <a:grpSpLocks/>
          </p:cNvGrpSpPr>
          <p:nvPr/>
        </p:nvGrpSpPr>
        <p:grpSpPr bwMode="auto">
          <a:xfrm rot="-7368599">
            <a:off x="897731" y="2634457"/>
            <a:ext cx="396875" cy="823912"/>
            <a:chOff x="3746500" y="2768600"/>
            <a:chExt cx="431800" cy="952500"/>
          </a:xfrm>
        </p:grpSpPr>
        <p:sp>
          <p:nvSpPr>
            <p:cNvPr id="673" name="Freeform 422"/>
            <p:cNvSpPr/>
            <p:nvPr/>
          </p:nvSpPr>
          <p:spPr>
            <a:xfrm>
              <a:off x="3750451" y="2768915"/>
              <a:ext cx="42143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74" name="Freeform 423"/>
            <p:cNvSpPr/>
            <p:nvPr/>
          </p:nvSpPr>
          <p:spPr>
            <a:xfrm>
              <a:off x="3757782" y="2964321"/>
              <a:ext cx="91541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75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676" name="Group 382"/>
          <p:cNvGrpSpPr>
            <a:grpSpLocks/>
          </p:cNvGrpSpPr>
          <p:nvPr/>
        </p:nvGrpSpPr>
        <p:grpSpPr bwMode="auto">
          <a:xfrm rot="-7368599">
            <a:off x="890587" y="2557463"/>
            <a:ext cx="396875" cy="825500"/>
            <a:chOff x="3746500" y="2768600"/>
            <a:chExt cx="431800" cy="952500"/>
          </a:xfrm>
        </p:grpSpPr>
        <p:sp>
          <p:nvSpPr>
            <p:cNvPr id="677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78" name="Freeform 423"/>
            <p:cNvSpPr/>
            <p:nvPr/>
          </p:nvSpPr>
          <p:spPr>
            <a:xfrm>
              <a:off x="3759233" y="2964937"/>
              <a:ext cx="91542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697" name="Freeform 424"/>
            <p:cNvSpPr/>
            <p:nvPr/>
          </p:nvSpPr>
          <p:spPr>
            <a:xfrm>
              <a:off x="3850872" y="2821235"/>
              <a:ext cx="340259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18" name="Group 382"/>
          <p:cNvGrpSpPr>
            <a:grpSpLocks/>
          </p:cNvGrpSpPr>
          <p:nvPr/>
        </p:nvGrpSpPr>
        <p:grpSpPr bwMode="auto">
          <a:xfrm rot="-7368599">
            <a:off x="1217612" y="3136901"/>
            <a:ext cx="398463" cy="823912"/>
            <a:chOff x="3746500" y="2768600"/>
            <a:chExt cx="431800" cy="952500"/>
          </a:xfrm>
        </p:grpSpPr>
        <p:sp>
          <p:nvSpPr>
            <p:cNvPr id="719" name="Freeform 422"/>
            <p:cNvSpPr/>
            <p:nvPr/>
          </p:nvSpPr>
          <p:spPr>
            <a:xfrm>
              <a:off x="3750436" y="2768914"/>
              <a:ext cx="42147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22" name="Freeform 423"/>
            <p:cNvSpPr/>
            <p:nvPr/>
          </p:nvSpPr>
          <p:spPr>
            <a:xfrm>
              <a:off x="3742441" y="2962535"/>
              <a:ext cx="92897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35" name="Freeform 424"/>
            <p:cNvSpPr/>
            <p:nvPr/>
          </p:nvSpPr>
          <p:spPr>
            <a:xfrm>
              <a:off x="3842946" y="2819946"/>
              <a:ext cx="338902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36" name="Group 382"/>
          <p:cNvGrpSpPr>
            <a:grpSpLocks/>
          </p:cNvGrpSpPr>
          <p:nvPr/>
        </p:nvGrpSpPr>
        <p:grpSpPr bwMode="auto">
          <a:xfrm rot="-7368599">
            <a:off x="1205706" y="3044032"/>
            <a:ext cx="396875" cy="823912"/>
            <a:chOff x="3746500" y="2768600"/>
            <a:chExt cx="431800" cy="952500"/>
          </a:xfrm>
        </p:grpSpPr>
        <p:sp>
          <p:nvSpPr>
            <p:cNvPr id="737" name="Freeform 422"/>
            <p:cNvSpPr/>
            <p:nvPr/>
          </p:nvSpPr>
          <p:spPr>
            <a:xfrm>
              <a:off x="3750451" y="2768915"/>
              <a:ext cx="42143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38" name="Freeform 423"/>
            <p:cNvSpPr/>
            <p:nvPr/>
          </p:nvSpPr>
          <p:spPr>
            <a:xfrm>
              <a:off x="3757782" y="2964321"/>
              <a:ext cx="91541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41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54" name="Group 382"/>
          <p:cNvGrpSpPr>
            <a:grpSpLocks/>
          </p:cNvGrpSpPr>
          <p:nvPr/>
        </p:nvGrpSpPr>
        <p:grpSpPr bwMode="auto">
          <a:xfrm rot="-7368599">
            <a:off x="1204912" y="2968626"/>
            <a:ext cx="398463" cy="823912"/>
            <a:chOff x="3746500" y="2768600"/>
            <a:chExt cx="431800" cy="952500"/>
          </a:xfrm>
        </p:grpSpPr>
        <p:sp>
          <p:nvSpPr>
            <p:cNvPr id="755" name="Freeform 422"/>
            <p:cNvSpPr/>
            <p:nvPr/>
          </p:nvSpPr>
          <p:spPr>
            <a:xfrm>
              <a:off x="3750436" y="2768914"/>
              <a:ext cx="42147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56" name="Freeform 423"/>
            <p:cNvSpPr/>
            <p:nvPr/>
          </p:nvSpPr>
          <p:spPr>
            <a:xfrm>
              <a:off x="3742441" y="2962535"/>
              <a:ext cx="92897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57" name="Freeform 424"/>
            <p:cNvSpPr/>
            <p:nvPr/>
          </p:nvSpPr>
          <p:spPr>
            <a:xfrm>
              <a:off x="3842946" y="2819946"/>
              <a:ext cx="338902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58" name="Group 382"/>
          <p:cNvGrpSpPr>
            <a:grpSpLocks/>
          </p:cNvGrpSpPr>
          <p:nvPr/>
        </p:nvGrpSpPr>
        <p:grpSpPr bwMode="auto">
          <a:xfrm rot="-7368599">
            <a:off x="1204912" y="2890838"/>
            <a:ext cx="396875" cy="825500"/>
            <a:chOff x="3746500" y="2768600"/>
            <a:chExt cx="431800" cy="952500"/>
          </a:xfrm>
        </p:grpSpPr>
        <p:sp>
          <p:nvSpPr>
            <p:cNvPr id="759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60" name="Freeform 423"/>
            <p:cNvSpPr/>
            <p:nvPr/>
          </p:nvSpPr>
          <p:spPr>
            <a:xfrm>
              <a:off x="3759233" y="2964937"/>
              <a:ext cx="91542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61" name="Freeform 424"/>
            <p:cNvSpPr/>
            <p:nvPr/>
          </p:nvSpPr>
          <p:spPr>
            <a:xfrm>
              <a:off x="3850872" y="2821235"/>
              <a:ext cx="340259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62" name="Group 382"/>
          <p:cNvGrpSpPr>
            <a:grpSpLocks/>
          </p:cNvGrpSpPr>
          <p:nvPr/>
        </p:nvGrpSpPr>
        <p:grpSpPr bwMode="auto">
          <a:xfrm rot="-7368599">
            <a:off x="1204912" y="2816226"/>
            <a:ext cx="398463" cy="823912"/>
            <a:chOff x="3746500" y="2768600"/>
            <a:chExt cx="431800" cy="952500"/>
          </a:xfrm>
        </p:grpSpPr>
        <p:sp>
          <p:nvSpPr>
            <p:cNvPr id="763" name="Freeform 422"/>
            <p:cNvSpPr/>
            <p:nvPr/>
          </p:nvSpPr>
          <p:spPr>
            <a:xfrm>
              <a:off x="3750436" y="2768914"/>
              <a:ext cx="42147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64" name="Freeform 423"/>
            <p:cNvSpPr/>
            <p:nvPr/>
          </p:nvSpPr>
          <p:spPr>
            <a:xfrm>
              <a:off x="3742441" y="2962535"/>
              <a:ext cx="92897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65" name="Freeform 424"/>
            <p:cNvSpPr/>
            <p:nvPr/>
          </p:nvSpPr>
          <p:spPr>
            <a:xfrm>
              <a:off x="3842946" y="2819946"/>
              <a:ext cx="338902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66" name="Group 382"/>
          <p:cNvGrpSpPr>
            <a:grpSpLocks/>
          </p:cNvGrpSpPr>
          <p:nvPr/>
        </p:nvGrpSpPr>
        <p:grpSpPr bwMode="auto">
          <a:xfrm rot="-7368599">
            <a:off x="1204912" y="2738438"/>
            <a:ext cx="396875" cy="825500"/>
            <a:chOff x="3746500" y="2768600"/>
            <a:chExt cx="431800" cy="952500"/>
          </a:xfrm>
        </p:grpSpPr>
        <p:sp>
          <p:nvSpPr>
            <p:cNvPr id="767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68" name="Freeform 423"/>
            <p:cNvSpPr/>
            <p:nvPr/>
          </p:nvSpPr>
          <p:spPr>
            <a:xfrm>
              <a:off x="3759233" y="2964937"/>
              <a:ext cx="91542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69" name="Freeform 424"/>
            <p:cNvSpPr/>
            <p:nvPr/>
          </p:nvSpPr>
          <p:spPr>
            <a:xfrm>
              <a:off x="3850872" y="2821235"/>
              <a:ext cx="340259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70" name="Group 382"/>
          <p:cNvGrpSpPr>
            <a:grpSpLocks/>
          </p:cNvGrpSpPr>
          <p:nvPr/>
        </p:nvGrpSpPr>
        <p:grpSpPr bwMode="auto">
          <a:xfrm rot="-7368599">
            <a:off x="1531937" y="3306763"/>
            <a:ext cx="396875" cy="825500"/>
            <a:chOff x="3746500" y="2768600"/>
            <a:chExt cx="431800" cy="952500"/>
          </a:xfrm>
        </p:grpSpPr>
        <p:sp>
          <p:nvSpPr>
            <p:cNvPr id="791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92" name="Freeform 423"/>
            <p:cNvSpPr/>
            <p:nvPr/>
          </p:nvSpPr>
          <p:spPr>
            <a:xfrm>
              <a:off x="3759233" y="2964937"/>
              <a:ext cx="91542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93" name="Freeform 424"/>
            <p:cNvSpPr/>
            <p:nvPr/>
          </p:nvSpPr>
          <p:spPr>
            <a:xfrm>
              <a:off x="3850872" y="2821235"/>
              <a:ext cx="340259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71" name="Group 382"/>
          <p:cNvGrpSpPr>
            <a:grpSpLocks/>
          </p:cNvGrpSpPr>
          <p:nvPr/>
        </p:nvGrpSpPr>
        <p:grpSpPr bwMode="auto">
          <a:xfrm rot="-7368599">
            <a:off x="1533525" y="3213101"/>
            <a:ext cx="396875" cy="825500"/>
            <a:chOff x="3746500" y="2768600"/>
            <a:chExt cx="431800" cy="952500"/>
          </a:xfrm>
        </p:grpSpPr>
        <p:sp>
          <p:nvSpPr>
            <p:cNvPr id="788" name="Freeform 422"/>
            <p:cNvSpPr/>
            <p:nvPr/>
          </p:nvSpPr>
          <p:spPr>
            <a:xfrm>
              <a:off x="3757146" y="2768959"/>
              <a:ext cx="421437" cy="250948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89" name="Freeform 423"/>
            <p:cNvSpPr/>
            <p:nvPr/>
          </p:nvSpPr>
          <p:spPr>
            <a:xfrm>
              <a:off x="3759234" y="2964938"/>
              <a:ext cx="91541" cy="756504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90" name="Freeform 424"/>
            <p:cNvSpPr/>
            <p:nvPr/>
          </p:nvSpPr>
          <p:spPr>
            <a:xfrm>
              <a:off x="3850872" y="2821235"/>
              <a:ext cx="340258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72" name="Group 382"/>
          <p:cNvGrpSpPr>
            <a:grpSpLocks/>
          </p:cNvGrpSpPr>
          <p:nvPr/>
        </p:nvGrpSpPr>
        <p:grpSpPr bwMode="auto">
          <a:xfrm rot="-7368599">
            <a:off x="1530350" y="3128963"/>
            <a:ext cx="396875" cy="825500"/>
            <a:chOff x="3746500" y="2768600"/>
            <a:chExt cx="431800" cy="952500"/>
          </a:xfrm>
        </p:grpSpPr>
        <p:sp>
          <p:nvSpPr>
            <p:cNvPr id="785" name="Freeform 422"/>
            <p:cNvSpPr/>
            <p:nvPr/>
          </p:nvSpPr>
          <p:spPr>
            <a:xfrm>
              <a:off x="3757146" y="2768959"/>
              <a:ext cx="421437" cy="250948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86" name="Freeform 423"/>
            <p:cNvSpPr/>
            <p:nvPr/>
          </p:nvSpPr>
          <p:spPr>
            <a:xfrm>
              <a:off x="3759233" y="2964938"/>
              <a:ext cx="91542" cy="756504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87" name="Freeform 424"/>
            <p:cNvSpPr/>
            <p:nvPr/>
          </p:nvSpPr>
          <p:spPr>
            <a:xfrm>
              <a:off x="3850872" y="2821235"/>
              <a:ext cx="340259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73" name="Group 382"/>
          <p:cNvGrpSpPr>
            <a:grpSpLocks/>
          </p:cNvGrpSpPr>
          <p:nvPr/>
        </p:nvGrpSpPr>
        <p:grpSpPr bwMode="auto">
          <a:xfrm rot="-7368599">
            <a:off x="1537494" y="3040856"/>
            <a:ext cx="396875" cy="823913"/>
            <a:chOff x="3746500" y="2768600"/>
            <a:chExt cx="431800" cy="952500"/>
          </a:xfrm>
        </p:grpSpPr>
        <p:sp>
          <p:nvSpPr>
            <p:cNvPr id="782" name="Freeform 422"/>
            <p:cNvSpPr/>
            <p:nvPr/>
          </p:nvSpPr>
          <p:spPr>
            <a:xfrm>
              <a:off x="3750451" y="2768916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83" name="Freeform 423"/>
            <p:cNvSpPr/>
            <p:nvPr/>
          </p:nvSpPr>
          <p:spPr>
            <a:xfrm>
              <a:off x="3757782" y="2964320"/>
              <a:ext cx="91541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84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74" name="Group 382"/>
          <p:cNvGrpSpPr>
            <a:grpSpLocks/>
          </p:cNvGrpSpPr>
          <p:nvPr/>
        </p:nvGrpSpPr>
        <p:grpSpPr bwMode="auto">
          <a:xfrm rot="-7368599">
            <a:off x="1525587" y="2967038"/>
            <a:ext cx="396875" cy="825500"/>
            <a:chOff x="3746500" y="2768600"/>
            <a:chExt cx="431800" cy="952500"/>
          </a:xfrm>
        </p:grpSpPr>
        <p:sp>
          <p:nvSpPr>
            <p:cNvPr id="779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80" name="Freeform 423"/>
            <p:cNvSpPr/>
            <p:nvPr/>
          </p:nvSpPr>
          <p:spPr>
            <a:xfrm>
              <a:off x="3759233" y="2964937"/>
              <a:ext cx="91542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81" name="Freeform 424"/>
            <p:cNvSpPr/>
            <p:nvPr/>
          </p:nvSpPr>
          <p:spPr>
            <a:xfrm>
              <a:off x="3850872" y="2821235"/>
              <a:ext cx="340259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75" name="Group 382"/>
          <p:cNvGrpSpPr>
            <a:grpSpLocks/>
          </p:cNvGrpSpPr>
          <p:nvPr/>
        </p:nvGrpSpPr>
        <p:grpSpPr bwMode="auto">
          <a:xfrm rot="-7368599">
            <a:off x="1518444" y="2891631"/>
            <a:ext cx="396875" cy="823913"/>
            <a:chOff x="3746500" y="2768600"/>
            <a:chExt cx="431800" cy="952500"/>
          </a:xfrm>
        </p:grpSpPr>
        <p:sp>
          <p:nvSpPr>
            <p:cNvPr id="776" name="Freeform 422"/>
            <p:cNvSpPr/>
            <p:nvPr/>
          </p:nvSpPr>
          <p:spPr>
            <a:xfrm>
              <a:off x="3750451" y="2768916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77" name="Freeform 423"/>
            <p:cNvSpPr/>
            <p:nvPr/>
          </p:nvSpPr>
          <p:spPr>
            <a:xfrm>
              <a:off x="3757782" y="2964320"/>
              <a:ext cx="91541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778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94" name="Group 382"/>
          <p:cNvGrpSpPr>
            <a:grpSpLocks/>
          </p:cNvGrpSpPr>
          <p:nvPr/>
        </p:nvGrpSpPr>
        <p:grpSpPr bwMode="auto">
          <a:xfrm rot="-7368599">
            <a:off x="1840706" y="3459957"/>
            <a:ext cx="396875" cy="823912"/>
            <a:chOff x="3746500" y="2768600"/>
            <a:chExt cx="431800" cy="952500"/>
          </a:xfrm>
        </p:grpSpPr>
        <p:sp>
          <p:nvSpPr>
            <p:cNvPr id="815" name="Freeform 422"/>
            <p:cNvSpPr/>
            <p:nvPr/>
          </p:nvSpPr>
          <p:spPr>
            <a:xfrm>
              <a:off x="3750451" y="2768915"/>
              <a:ext cx="42143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16" name="Freeform 423"/>
            <p:cNvSpPr/>
            <p:nvPr/>
          </p:nvSpPr>
          <p:spPr>
            <a:xfrm>
              <a:off x="3757782" y="2964321"/>
              <a:ext cx="91541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17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95" name="Group 382"/>
          <p:cNvGrpSpPr>
            <a:grpSpLocks/>
          </p:cNvGrpSpPr>
          <p:nvPr/>
        </p:nvGrpSpPr>
        <p:grpSpPr bwMode="auto">
          <a:xfrm rot="-7368599">
            <a:off x="1832769" y="3366294"/>
            <a:ext cx="396875" cy="823913"/>
            <a:chOff x="3746500" y="2768600"/>
            <a:chExt cx="431800" cy="952500"/>
          </a:xfrm>
        </p:grpSpPr>
        <p:sp>
          <p:nvSpPr>
            <p:cNvPr id="812" name="Freeform 422"/>
            <p:cNvSpPr/>
            <p:nvPr/>
          </p:nvSpPr>
          <p:spPr>
            <a:xfrm>
              <a:off x="3750452" y="2768917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13" name="Freeform 423"/>
            <p:cNvSpPr/>
            <p:nvPr/>
          </p:nvSpPr>
          <p:spPr>
            <a:xfrm>
              <a:off x="3757782" y="2964321"/>
              <a:ext cx="91542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14" name="Freeform 424"/>
            <p:cNvSpPr/>
            <p:nvPr/>
          </p:nvSpPr>
          <p:spPr>
            <a:xfrm>
              <a:off x="3850872" y="2821336"/>
              <a:ext cx="340258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96" name="Group 382"/>
          <p:cNvGrpSpPr>
            <a:grpSpLocks/>
          </p:cNvGrpSpPr>
          <p:nvPr/>
        </p:nvGrpSpPr>
        <p:grpSpPr bwMode="auto">
          <a:xfrm rot="-7368599">
            <a:off x="1830387" y="3281363"/>
            <a:ext cx="396875" cy="825500"/>
            <a:chOff x="3746500" y="2768600"/>
            <a:chExt cx="431800" cy="952500"/>
          </a:xfrm>
        </p:grpSpPr>
        <p:sp>
          <p:nvSpPr>
            <p:cNvPr id="809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10" name="Freeform 423"/>
            <p:cNvSpPr/>
            <p:nvPr/>
          </p:nvSpPr>
          <p:spPr>
            <a:xfrm>
              <a:off x="3759233" y="2964937"/>
              <a:ext cx="91542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11" name="Freeform 424"/>
            <p:cNvSpPr/>
            <p:nvPr/>
          </p:nvSpPr>
          <p:spPr>
            <a:xfrm>
              <a:off x="3850872" y="2821235"/>
              <a:ext cx="340259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97" name="Group 382"/>
          <p:cNvGrpSpPr>
            <a:grpSpLocks/>
          </p:cNvGrpSpPr>
          <p:nvPr/>
        </p:nvGrpSpPr>
        <p:grpSpPr bwMode="auto">
          <a:xfrm rot="-7368599">
            <a:off x="1831181" y="3193257"/>
            <a:ext cx="398463" cy="825500"/>
            <a:chOff x="3746500" y="2768600"/>
            <a:chExt cx="431800" cy="952500"/>
          </a:xfrm>
        </p:grpSpPr>
        <p:sp>
          <p:nvSpPr>
            <p:cNvPr id="806" name="Freeform 422"/>
            <p:cNvSpPr/>
            <p:nvPr/>
          </p:nvSpPr>
          <p:spPr>
            <a:xfrm>
              <a:off x="3757104" y="2768959"/>
              <a:ext cx="421478" cy="250948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07" name="Freeform 423"/>
            <p:cNvSpPr/>
            <p:nvPr/>
          </p:nvSpPr>
          <p:spPr>
            <a:xfrm>
              <a:off x="3746780" y="2965141"/>
              <a:ext cx="92897" cy="756504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08" name="Freeform 424"/>
            <p:cNvSpPr/>
            <p:nvPr/>
          </p:nvSpPr>
          <p:spPr>
            <a:xfrm>
              <a:off x="3842946" y="2819847"/>
              <a:ext cx="338902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878" name="Freeform 2185"/>
          <p:cNvSpPr/>
          <p:nvPr/>
        </p:nvSpPr>
        <p:spPr>
          <a:xfrm>
            <a:off x="1724025" y="1571625"/>
            <a:ext cx="1981200" cy="1143000"/>
          </a:xfrm>
          <a:custGeom>
            <a:avLst/>
            <a:gdLst>
              <a:gd name="connsiteX0" fmla="*/ 0 w 2817446"/>
              <a:gd name="connsiteY0" fmla="*/ 719015 h 1543538"/>
              <a:gd name="connsiteX1" fmla="*/ 1148862 w 2817446"/>
              <a:gd name="connsiteY1" fmla="*/ 0 h 1543538"/>
              <a:gd name="connsiteX2" fmla="*/ 2817446 w 2817446"/>
              <a:gd name="connsiteY2" fmla="*/ 804985 h 1543538"/>
              <a:gd name="connsiteX3" fmla="*/ 1660770 w 2817446"/>
              <a:gd name="connsiteY3" fmla="*/ 1543538 h 1543538"/>
              <a:gd name="connsiteX4" fmla="*/ 0 w 2817446"/>
              <a:gd name="connsiteY4" fmla="*/ 719015 h 1543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7446" h="1543538">
                <a:moveTo>
                  <a:pt x="0" y="719015"/>
                </a:moveTo>
                <a:lnTo>
                  <a:pt x="1148862" y="0"/>
                </a:lnTo>
                <a:lnTo>
                  <a:pt x="2817446" y="804985"/>
                </a:lnTo>
                <a:lnTo>
                  <a:pt x="1660770" y="1543538"/>
                </a:lnTo>
                <a:lnTo>
                  <a:pt x="0" y="719015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/>
          </a:p>
        </p:txBody>
      </p:sp>
      <p:grpSp>
        <p:nvGrpSpPr>
          <p:cNvPr id="798" name="Group 382"/>
          <p:cNvGrpSpPr>
            <a:grpSpLocks/>
          </p:cNvGrpSpPr>
          <p:nvPr/>
        </p:nvGrpSpPr>
        <p:grpSpPr bwMode="auto">
          <a:xfrm rot="-7368599">
            <a:off x="1820069" y="3120231"/>
            <a:ext cx="396875" cy="823913"/>
            <a:chOff x="3746500" y="2768600"/>
            <a:chExt cx="431800" cy="952500"/>
          </a:xfrm>
        </p:grpSpPr>
        <p:sp>
          <p:nvSpPr>
            <p:cNvPr id="803" name="Freeform 422"/>
            <p:cNvSpPr/>
            <p:nvPr/>
          </p:nvSpPr>
          <p:spPr>
            <a:xfrm>
              <a:off x="3750451" y="2768916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04" name="Freeform 423"/>
            <p:cNvSpPr/>
            <p:nvPr/>
          </p:nvSpPr>
          <p:spPr>
            <a:xfrm>
              <a:off x="3757782" y="2964320"/>
              <a:ext cx="91541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05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99" name="Group 382"/>
          <p:cNvGrpSpPr>
            <a:grpSpLocks/>
          </p:cNvGrpSpPr>
          <p:nvPr/>
        </p:nvGrpSpPr>
        <p:grpSpPr bwMode="auto">
          <a:xfrm rot="-7368599">
            <a:off x="1813719" y="3044031"/>
            <a:ext cx="396875" cy="823913"/>
            <a:chOff x="3746500" y="2768600"/>
            <a:chExt cx="431800" cy="952500"/>
          </a:xfrm>
        </p:grpSpPr>
        <p:sp>
          <p:nvSpPr>
            <p:cNvPr id="800" name="Freeform 422"/>
            <p:cNvSpPr/>
            <p:nvPr/>
          </p:nvSpPr>
          <p:spPr>
            <a:xfrm>
              <a:off x="3750451" y="2768916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01" name="Freeform 423"/>
            <p:cNvSpPr/>
            <p:nvPr/>
          </p:nvSpPr>
          <p:spPr>
            <a:xfrm>
              <a:off x="3757782" y="2964320"/>
              <a:ext cx="91541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802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1218" name="TextBox 339"/>
          <p:cNvSpPr txBox="1">
            <a:spLocks noChangeArrowheads="1"/>
          </p:cNvSpPr>
          <p:nvPr/>
        </p:nvSpPr>
        <p:spPr bwMode="auto">
          <a:xfrm>
            <a:off x="3200400" y="150495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Back-end</a:t>
            </a:r>
          </a:p>
        </p:txBody>
      </p:sp>
      <p:grpSp>
        <p:nvGrpSpPr>
          <p:cNvPr id="1214" name="Group 112"/>
          <p:cNvGrpSpPr>
            <a:grpSpLocks/>
          </p:cNvGrpSpPr>
          <p:nvPr/>
        </p:nvGrpSpPr>
        <p:grpSpPr bwMode="auto">
          <a:xfrm>
            <a:off x="2718208" y="2191678"/>
            <a:ext cx="1340728" cy="888219"/>
            <a:chOff x="3965575" y="3813175"/>
            <a:chExt cx="1203325" cy="908050"/>
          </a:xfrm>
          <a:solidFill>
            <a:srgbClr val="6C6D6C"/>
          </a:solidFill>
        </p:grpSpPr>
        <p:sp>
          <p:nvSpPr>
            <p:cNvPr id="1215" name="Freeform 363"/>
            <p:cNvSpPr/>
            <p:nvPr/>
          </p:nvSpPr>
          <p:spPr>
            <a:xfrm>
              <a:off x="3971924" y="3813175"/>
              <a:ext cx="1193800" cy="711200"/>
            </a:xfrm>
            <a:custGeom>
              <a:avLst/>
              <a:gdLst>
                <a:gd name="connsiteX0" fmla="*/ 301625 w 1193800"/>
                <a:gd name="connsiteY0" fmla="*/ 711200 h 711200"/>
                <a:gd name="connsiteX1" fmla="*/ 1193800 w 1193800"/>
                <a:gd name="connsiteY1" fmla="*/ 146050 h 711200"/>
                <a:gd name="connsiteX2" fmla="*/ 892175 w 1193800"/>
                <a:gd name="connsiteY2" fmla="*/ 0 h 711200"/>
                <a:gd name="connsiteX3" fmla="*/ 0 w 1193800"/>
                <a:gd name="connsiteY3" fmla="*/ 571500 h 711200"/>
                <a:gd name="connsiteX4" fmla="*/ 301625 w 1193800"/>
                <a:gd name="connsiteY4" fmla="*/ 71120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3800" h="711200">
                  <a:moveTo>
                    <a:pt x="301625" y="711200"/>
                  </a:moveTo>
                  <a:lnTo>
                    <a:pt x="1193800" y="146050"/>
                  </a:lnTo>
                  <a:lnTo>
                    <a:pt x="892175" y="0"/>
                  </a:lnTo>
                  <a:lnTo>
                    <a:pt x="0" y="571500"/>
                  </a:lnTo>
                  <a:lnTo>
                    <a:pt x="301625" y="71120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  <p:sp>
          <p:nvSpPr>
            <p:cNvPr id="1216" name="Freeform 365"/>
            <p:cNvSpPr/>
            <p:nvPr/>
          </p:nvSpPr>
          <p:spPr>
            <a:xfrm>
              <a:off x="3965575" y="4387850"/>
              <a:ext cx="304800" cy="330200"/>
            </a:xfrm>
            <a:custGeom>
              <a:avLst/>
              <a:gdLst>
                <a:gd name="connsiteX0" fmla="*/ 0 w 304800"/>
                <a:gd name="connsiteY0" fmla="*/ 0 h 330200"/>
                <a:gd name="connsiteX1" fmla="*/ 0 w 304800"/>
                <a:gd name="connsiteY1" fmla="*/ 177800 h 330200"/>
                <a:gd name="connsiteX2" fmla="*/ 304800 w 304800"/>
                <a:gd name="connsiteY2" fmla="*/ 330200 h 330200"/>
                <a:gd name="connsiteX3" fmla="*/ 304800 w 304800"/>
                <a:gd name="connsiteY3" fmla="*/ 142875 h 330200"/>
                <a:gd name="connsiteX4" fmla="*/ 0 w 304800"/>
                <a:gd name="connsiteY4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4800" h="330200">
                  <a:moveTo>
                    <a:pt x="0" y="0"/>
                  </a:moveTo>
                  <a:lnTo>
                    <a:pt x="0" y="177800"/>
                  </a:lnTo>
                  <a:lnTo>
                    <a:pt x="304800" y="330200"/>
                  </a:lnTo>
                  <a:lnTo>
                    <a:pt x="304800" y="14287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  <p:sp>
          <p:nvSpPr>
            <p:cNvPr id="1217" name="Freeform 364"/>
            <p:cNvSpPr/>
            <p:nvPr/>
          </p:nvSpPr>
          <p:spPr>
            <a:xfrm>
              <a:off x="4270375" y="3959225"/>
              <a:ext cx="898525" cy="762000"/>
            </a:xfrm>
            <a:custGeom>
              <a:avLst/>
              <a:gdLst>
                <a:gd name="connsiteX0" fmla="*/ 0 w 898525"/>
                <a:gd name="connsiteY0" fmla="*/ 568325 h 762000"/>
                <a:gd name="connsiteX1" fmla="*/ 898525 w 898525"/>
                <a:gd name="connsiteY1" fmla="*/ 0 h 762000"/>
                <a:gd name="connsiteX2" fmla="*/ 898525 w 898525"/>
                <a:gd name="connsiteY2" fmla="*/ 184150 h 762000"/>
                <a:gd name="connsiteX3" fmla="*/ 0 w 898525"/>
                <a:gd name="connsiteY3" fmla="*/ 762000 h 762000"/>
                <a:gd name="connsiteX4" fmla="*/ 0 w 898525"/>
                <a:gd name="connsiteY4" fmla="*/ 568325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8525" h="762000">
                  <a:moveTo>
                    <a:pt x="0" y="568325"/>
                  </a:moveTo>
                  <a:lnTo>
                    <a:pt x="898525" y="0"/>
                  </a:lnTo>
                  <a:lnTo>
                    <a:pt x="898525" y="184150"/>
                  </a:lnTo>
                  <a:lnTo>
                    <a:pt x="0" y="762000"/>
                  </a:lnTo>
                  <a:cubicBezTo>
                    <a:pt x="1058" y="695325"/>
                    <a:pt x="2117" y="628650"/>
                    <a:pt x="0" y="568325"/>
                  </a:cubicBezTo>
                  <a:close/>
                </a:path>
              </a:pathLst>
            </a:custGeom>
            <a:grpFill/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kern="0">
                <a:solidFill>
                  <a:schemeClr val="tx1">
                    <a:lumMod val="75000"/>
                    <a:lumOff val="25000"/>
                  </a:schemeClr>
                </a:solidFill>
                <a:latin typeface="Helvetica World"/>
                <a:ea typeface="+mn-ea"/>
              </a:endParaRPr>
            </a:p>
          </p:txBody>
        </p:sp>
      </p:grpSp>
      <p:grpSp>
        <p:nvGrpSpPr>
          <p:cNvPr id="290" name="组合 289"/>
          <p:cNvGrpSpPr>
            <a:grpSpLocks/>
          </p:cNvGrpSpPr>
          <p:nvPr/>
        </p:nvGrpSpPr>
        <p:grpSpPr bwMode="auto">
          <a:xfrm>
            <a:off x="1714500" y="2860675"/>
            <a:ext cx="6705600" cy="635000"/>
            <a:chOff x="1752600" y="2800350"/>
            <a:chExt cx="6705549" cy="635000"/>
          </a:xfrm>
        </p:grpSpPr>
        <p:grpSp>
          <p:nvGrpSpPr>
            <p:cNvPr id="28737" name="Group 186"/>
            <p:cNvGrpSpPr>
              <a:grpSpLocks/>
            </p:cNvGrpSpPr>
            <p:nvPr/>
          </p:nvGrpSpPr>
          <p:grpSpPr bwMode="auto">
            <a:xfrm>
              <a:off x="1752600" y="2800350"/>
              <a:ext cx="6705549" cy="635000"/>
              <a:chOff x="1838217" y="3220038"/>
              <a:chExt cx="6705653" cy="634259"/>
            </a:xfrm>
          </p:grpSpPr>
          <p:sp>
            <p:nvSpPr>
              <p:cNvPr id="28739" name="Content Placeholder 2"/>
              <p:cNvSpPr txBox="1">
                <a:spLocks/>
              </p:cNvSpPr>
              <p:nvPr/>
            </p:nvSpPr>
            <p:spPr bwMode="auto">
              <a:xfrm>
                <a:off x="5267270" y="3220038"/>
                <a:ext cx="3276600" cy="634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buNone/>
                </a:pPr>
                <a:r>
                  <a:rPr lang="en-US" altLang="zh-CN" b="0">
                    <a:solidFill>
                      <a:schemeClr val="bg1"/>
                    </a:solidFill>
                    <a:latin typeface="Helvetica World" pitchFamily="34" charset="0"/>
                  </a:rPr>
                  <a:t>       24 3.5” Front  HDD disks</a:t>
                </a:r>
              </a:p>
            </p:txBody>
          </p:sp>
          <p:cxnSp>
            <p:nvCxnSpPr>
              <p:cNvPr id="28740" name="Straight Connector 696"/>
              <p:cNvCxnSpPr>
                <a:cxnSpLocks noChangeShapeType="1"/>
              </p:cNvCxnSpPr>
              <p:nvPr/>
            </p:nvCxnSpPr>
            <p:spPr bwMode="auto">
              <a:xfrm rot="10800000" flipV="1">
                <a:off x="1838217" y="3524482"/>
                <a:ext cx="3657657" cy="1535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</p:spPr>
          </p:cxnSp>
        </p:grpSp>
        <p:cxnSp>
          <p:nvCxnSpPr>
            <p:cNvPr id="251" name="Straight Connector 632"/>
            <p:cNvCxnSpPr/>
            <p:nvPr/>
          </p:nvCxnSpPr>
          <p:spPr bwMode="auto">
            <a:xfrm rot="16200000" flipH="1">
              <a:off x="1943098" y="3219450"/>
              <a:ext cx="22860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组合 286"/>
          <p:cNvGrpSpPr>
            <a:grpSpLocks/>
          </p:cNvGrpSpPr>
          <p:nvPr/>
        </p:nvGrpSpPr>
        <p:grpSpPr bwMode="auto">
          <a:xfrm>
            <a:off x="2905125" y="1428750"/>
            <a:ext cx="5584825" cy="800100"/>
            <a:chOff x="2971800" y="1352550"/>
            <a:chExt cx="5584532" cy="800100"/>
          </a:xfrm>
        </p:grpSpPr>
        <p:sp>
          <p:nvSpPr>
            <p:cNvPr id="28735" name="Content Placeholder 2"/>
            <p:cNvSpPr txBox="1">
              <a:spLocks/>
            </p:cNvSpPr>
            <p:nvPr/>
          </p:nvSpPr>
          <p:spPr bwMode="auto">
            <a:xfrm>
              <a:off x="5562600" y="1352550"/>
              <a:ext cx="2993732" cy="800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altLang="zh-CN" b="0">
                  <a:solidFill>
                    <a:schemeClr val="bg1"/>
                  </a:solidFill>
                  <a:latin typeface="Helvetica World" pitchFamily="34" charset="0"/>
                </a:rPr>
                <a:t>Motherboard Tray (Storage  Controller) </a:t>
              </a:r>
            </a:p>
          </p:txBody>
        </p:sp>
        <p:cxnSp>
          <p:nvCxnSpPr>
            <p:cNvPr id="28736" name="Straight Connector 342"/>
            <p:cNvCxnSpPr>
              <a:cxnSpLocks noChangeShapeType="1"/>
            </p:cNvCxnSpPr>
            <p:nvPr/>
          </p:nvCxnSpPr>
          <p:spPr bwMode="auto">
            <a:xfrm>
              <a:off x="2971800" y="1809750"/>
              <a:ext cx="24384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</p:grpSp>
      <p:grpSp>
        <p:nvGrpSpPr>
          <p:cNvPr id="288" name="组合 287"/>
          <p:cNvGrpSpPr>
            <a:grpSpLocks/>
          </p:cNvGrpSpPr>
          <p:nvPr/>
        </p:nvGrpSpPr>
        <p:grpSpPr bwMode="auto">
          <a:xfrm>
            <a:off x="2505075" y="3295650"/>
            <a:ext cx="6705600" cy="571500"/>
            <a:chOff x="2667000" y="3295650"/>
            <a:chExt cx="6400795" cy="571500"/>
          </a:xfrm>
        </p:grpSpPr>
        <p:sp>
          <p:nvSpPr>
            <p:cNvPr id="28733" name="Content Placeholder 2"/>
            <p:cNvSpPr txBox="1">
              <a:spLocks/>
            </p:cNvSpPr>
            <p:nvPr/>
          </p:nvSpPr>
          <p:spPr bwMode="auto">
            <a:xfrm>
              <a:off x="5319887" y="3295650"/>
              <a:ext cx="3747908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altLang="zh-CN" b="0">
                  <a:solidFill>
                    <a:schemeClr val="bg1"/>
                  </a:solidFill>
                  <a:latin typeface="Helvetica World" pitchFamily="34" charset="0"/>
                </a:rPr>
                <a:t>     Front  Backplane</a:t>
              </a:r>
            </a:p>
          </p:txBody>
        </p:sp>
        <p:cxnSp>
          <p:nvCxnSpPr>
            <p:cNvPr id="28734" name="Straight Connector 342"/>
            <p:cNvCxnSpPr>
              <a:cxnSpLocks noChangeShapeType="1"/>
            </p:cNvCxnSpPr>
            <p:nvPr/>
          </p:nvCxnSpPr>
          <p:spPr bwMode="auto">
            <a:xfrm>
              <a:off x="2667000" y="3562350"/>
              <a:ext cx="27432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</p:grpSp>
      <p:grpSp>
        <p:nvGrpSpPr>
          <p:cNvPr id="289" name="组合 288"/>
          <p:cNvGrpSpPr>
            <a:grpSpLocks/>
          </p:cNvGrpSpPr>
          <p:nvPr/>
        </p:nvGrpSpPr>
        <p:grpSpPr bwMode="auto">
          <a:xfrm>
            <a:off x="3362325" y="2457450"/>
            <a:ext cx="5857875" cy="571500"/>
            <a:chOff x="3429000" y="2381250"/>
            <a:chExt cx="5857956" cy="571500"/>
          </a:xfrm>
        </p:grpSpPr>
        <p:grpSp>
          <p:nvGrpSpPr>
            <p:cNvPr id="28729" name="Group 186"/>
            <p:cNvGrpSpPr>
              <a:grpSpLocks/>
            </p:cNvGrpSpPr>
            <p:nvPr/>
          </p:nvGrpSpPr>
          <p:grpSpPr bwMode="auto">
            <a:xfrm>
              <a:off x="3429000" y="2381250"/>
              <a:ext cx="5857956" cy="571500"/>
              <a:chOff x="2498688" y="3410450"/>
              <a:chExt cx="7661039" cy="571500"/>
            </a:xfrm>
          </p:grpSpPr>
          <p:sp>
            <p:nvSpPr>
              <p:cNvPr id="28731" name="Content Placeholder 2"/>
              <p:cNvSpPr txBox="1">
                <a:spLocks/>
              </p:cNvSpPr>
              <p:nvPr/>
            </p:nvSpPr>
            <p:spPr bwMode="auto">
              <a:xfrm>
                <a:off x="5089703" y="3410450"/>
                <a:ext cx="5070024" cy="57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buNone/>
                </a:pPr>
                <a:r>
                  <a:rPr lang="en-US" altLang="zh-CN" b="0" dirty="0">
                    <a:solidFill>
                      <a:schemeClr val="bg1"/>
                    </a:solidFill>
                    <a:latin typeface="Helvetica World" pitchFamily="34" charset="0"/>
                  </a:rPr>
                  <a:t>   Dual Redundant  Power Supplies</a:t>
                </a:r>
              </a:p>
            </p:txBody>
          </p:sp>
          <p:cxnSp>
            <p:nvCxnSpPr>
              <p:cNvPr id="28732" name="Straight Connector 342"/>
              <p:cNvCxnSpPr>
                <a:cxnSpLocks noChangeShapeType="1"/>
              </p:cNvCxnSpPr>
              <p:nvPr/>
            </p:nvCxnSpPr>
            <p:spPr bwMode="auto">
              <a:xfrm>
                <a:off x="2498688" y="3675562"/>
                <a:ext cx="2591015" cy="1588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</p:spPr>
          </p:cxnSp>
        </p:grpSp>
        <p:cxnSp>
          <p:nvCxnSpPr>
            <p:cNvPr id="279" name="Straight Connector 632"/>
            <p:cNvCxnSpPr/>
            <p:nvPr/>
          </p:nvCxnSpPr>
          <p:spPr bwMode="auto">
            <a:xfrm rot="16200000" flipH="1">
              <a:off x="3581403" y="2724150"/>
              <a:ext cx="152400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4" name="Group 633"/>
          <p:cNvGrpSpPr>
            <a:grpSpLocks/>
          </p:cNvGrpSpPr>
          <p:nvPr/>
        </p:nvGrpSpPr>
        <p:grpSpPr bwMode="auto">
          <a:xfrm>
            <a:off x="1847850" y="2076450"/>
            <a:ext cx="7498054" cy="571500"/>
            <a:chOff x="2764161" y="3109864"/>
            <a:chExt cx="6236547" cy="571300"/>
          </a:xfrm>
        </p:grpSpPr>
        <p:grpSp>
          <p:nvGrpSpPr>
            <p:cNvPr id="28725" name="Group 186"/>
            <p:cNvGrpSpPr>
              <a:grpSpLocks/>
            </p:cNvGrpSpPr>
            <p:nvPr/>
          </p:nvGrpSpPr>
          <p:grpSpPr bwMode="auto">
            <a:xfrm>
              <a:off x="2764161" y="3109864"/>
              <a:ext cx="6236547" cy="571300"/>
              <a:chOff x="2535566" y="3334235"/>
              <a:chExt cx="6236547" cy="571300"/>
            </a:xfrm>
          </p:grpSpPr>
          <p:sp>
            <p:nvSpPr>
              <p:cNvPr id="28727" name="Content Placeholder 2"/>
              <p:cNvSpPr txBox="1">
                <a:spLocks/>
              </p:cNvSpPr>
              <p:nvPr/>
            </p:nvSpPr>
            <p:spPr bwMode="auto">
              <a:xfrm>
                <a:off x="5495516" y="3334235"/>
                <a:ext cx="3276597" cy="571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>
                  <a:lnSpc>
                    <a:spcPct val="120000"/>
                  </a:lnSpc>
                  <a:spcBef>
                    <a:spcPct val="20000"/>
                  </a:spcBef>
                  <a:spcAft>
                    <a:spcPts val="600"/>
                  </a:spcAft>
                  <a:buFont typeface="Arial" charset="0"/>
                  <a:buNone/>
                </a:pPr>
                <a:r>
                  <a:rPr lang="en-US" altLang="zh-CN" b="0" dirty="0">
                    <a:solidFill>
                      <a:schemeClr val="bg1"/>
                    </a:solidFill>
                    <a:latin typeface="Helvetica World" pitchFamily="34" charset="0"/>
                  </a:rPr>
                  <a:t>  </a:t>
                </a:r>
                <a:r>
                  <a:rPr lang="en-US" altLang="zh-CN" b="0" dirty="0" smtClean="0">
                    <a:solidFill>
                      <a:schemeClr val="bg1"/>
                    </a:solidFill>
                    <a:latin typeface="Helvetica World" pitchFamily="34" charset="0"/>
                  </a:rPr>
                  <a:t>6 to </a:t>
                </a:r>
                <a:r>
                  <a:rPr lang="en-US" altLang="zh-CN" b="0" dirty="0">
                    <a:solidFill>
                      <a:schemeClr val="bg1"/>
                    </a:solidFill>
                    <a:latin typeface="Helvetica World" pitchFamily="34" charset="0"/>
                  </a:rPr>
                  <a:t>7 Fan Modules</a:t>
                </a:r>
              </a:p>
            </p:txBody>
          </p:sp>
          <p:cxnSp>
            <p:nvCxnSpPr>
              <p:cNvPr id="28728" name="Straight Connector 345"/>
              <p:cNvCxnSpPr>
                <a:cxnSpLocks noChangeShapeType="1"/>
              </p:cNvCxnSpPr>
              <p:nvPr/>
            </p:nvCxnSpPr>
            <p:spPr bwMode="auto">
              <a:xfrm rot="10800000">
                <a:off x="2535566" y="3638929"/>
                <a:ext cx="2915213" cy="1587"/>
              </a:xfrm>
              <a:prstGeom prst="line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 type="oval" w="med" len="med"/>
                <a:tailEnd type="oval" w="med" len="med"/>
              </a:ln>
            </p:spPr>
          </p:cxnSp>
        </p:grpSp>
        <p:cxnSp>
          <p:nvCxnSpPr>
            <p:cNvPr id="633" name="Straight Connector 632"/>
            <p:cNvCxnSpPr/>
            <p:nvPr/>
          </p:nvCxnSpPr>
          <p:spPr>
            <a:xfrm rot="5400000">
              <a:off x="2808350" y="3497127"/>
              <a:ext cx="228520" cy="63380"/>
            </a:xfrm>
            <a:prstGeom prst="line">
              <a:avLst/>
            </a:prstGeom>
            <a:ln w="19050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" fill="hold"/>
                                        <p:tgtEl>
                                          <p:spTgt spid="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" fill="hold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" fill="hold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" fill="hold"/>
                                        <p:tgtEl>
                                          <p:spTgt spid="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" fill="hold"/>
                                        <p:tgtEl>
                                          <p:spTgt spid="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" fill="hold"/>
                                        <p:tgtEl>
                                          <p:spTgt spid="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" fill="hold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"/>
                            </p:stCondLst>
                            <p:childTnLst>
                              <p:par>
                                <p:cTn id="7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" fill="hold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"/>
                            </p:stCondLst>
                            <p:childTnLst>
                              <p:par>
                                <p:cTn id="7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"/>
                            </p:stCondLst>
                            <p:childTnLst>
                              <p:par>
                                <p:cTn id="8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"/>
                            </p:stCondLst>
                            <p:childTnLst>
                              <p:par>
                                <p:cTn id="8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" fill="hold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"/>
                            </p:stCondLst>
                            <p:childTnLst>
                              <p:par>
                                <p:cTn id="9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" fill="hold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850"/>
                            </p:stCondLst>
                            <p:childTnLst>
                              <p:par>
                                <p:cTn id="10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00"/>
                            </p:stCondLst>
                            <p:childTnLst>
                              <p:par>
                                <p:cTn id="10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"/>
                            </p:stCondLst>
                            <p:childTnLst>
                              <p:par>
                                <p:cTn id="1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50"/>
                            </p:stCondLst>
                            <p:childTnLst>
                              <p:par>
                                <p:cTn id="1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" fill="hold"/>
                                        <p:tgtEl>
                                          <p:spTgt spid="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"/>
                            </p:stCondLst>
                            <p:childTnLst>
                              <p:par>
                                <p:cTn id="1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" fill="hold"/>
                                        <p:tgtEl>
                                          <p:spTgt spid="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150"/>
                            </p:stCondLst>
                            <p:childTnLst>
                              <p:par>
                                <p:cTn id="1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00"/>
                            </p:stCondLst>
                            <p:childTnLst>
                              <p:par>
                                <p:cTn id="1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2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"/>
                            </p:stCondLst>
                            <p:childTnLst>
                              <p:par>
                                <p:cTn id="16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"/>
                            </p:stCondLst>
                            <p:childTnLst>
                              <p:par>
                                <p:cTn id="17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" fill="hold"/>
                                        <p:tgtEl>
                                          <p:spTgt spid="1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"/>
                            </p:stCondLst>
                            <p:childTnLst>
                              <p:par>
                                <p:cTn id="17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" fill="hold"/>
                                        <p:tgtEl>
                                          <p:spTgt spid="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"/>
                            </p:stCondLst>
                            <p:childTnLst>
                              <p:par>
                                <p:cTn id="18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250"/>
                            </p:stCondLst>
                            <p:childTnLst>
                              <p:par>
                                <p:cTn id="18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" fill="hold"/>
                                        <p:tgtEl>
                                          <p:spTgt spid="1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300"/>
                            </p:stCondLst>
                            <p:childTnLst>
                              <p:par>
                                <p:cTn id="19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50"/>
                            </p:stCondLst>
                            <p:childTnLst>
                              <p:par>
                                <p:cTn id="19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" fill="hold"/>
                                        <p:tgtEl>
                                          <p:spTgt spid="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00"/>
                            </p:stCondLst>
                            <p:childTnLst>
                              <p:par>
                                <p:cTn id="20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50"/>
                            </p:stCondLst>
                            <p:childTnLst>
                              <p:par>
                                <p:cTn id="20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" fill="hold"/>
                                        <p:tgtEl>
                                          <p:spTgt spid="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" fill="hold"/>
                                        <p:tgtEl>
                                          <p:spTgt spid="1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0"/>
                            </p:stCondLst>
                            <p:childTnLst>
                              <p:par>
                                <p:cTn id="21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" fill="hold"/>
                                        <p:tgtEl>
                                          <p:spTgt spid="1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500"/>
                            </p:stCondLst>
                            <p:childTnLst>
                              <p:par>
                                <p:cTn id="2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9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1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4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500"/>
                            </p:stCondLst>
                            <p:childTnLst>
                              <p:par>
                                <p:cTn id="2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8" dur="500"/>
                                        <p:tgtEl>
                                          <p:spTgt spid="5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2000"/>
                            </p:stCondLst>
                            <p:childTnLst>
                              <p:par>
                                <p:cTn id="2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2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44" grpId="0"/>
      <p:bldP spid="1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2185"/>
          <p:cNvSpPr>
            <a:spLocks/>
          </p:cNvSpPr>
          <p:nvPr/>
        </p:nvSpPr>
        <p:spPr bwMode="auto">
          <a:xfrm>
            <a:off x="1371600" y="2495550"/>
            <a:ext cx="2286000" cy="1219200"/>
          </a:xfrm>
          <a:custGeom>
            <a:avLst/>
            <a:gdLst>
              <a:gd name="T0" fmla="*/ 0 w 2429"/>
              <a:gd name="T1" fmla="*/ 2147483646 h 1411"/>
              <a:gd name="T2" fmla="*/ 2147483646 w 2429"/>
              <a:gd name="T3" fmla="*/ 0 h 1411"/>
              <a:gd name="T4" fmla="*/ 2147483646 w 2429"/>
              <a:gd name="T5" fmla="*/ 2147483646 h 1411"/>
              <a:gd name="T6" fmla="*/ 2147483646 w 2429"/>
              <a:gd name="T7" fmla="*/ 2147483646 h 1411"/>
              <a:gd name="T8" fmla="*/ 0 w 2429"/>
              <a:gd name="T9" fmla="*/ 2147483646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9" h="1411">
                <a:moveTo>
                  <a:pt x="0" y="571"/>
                </a:moveTo>
                <a:lnTo>
                  <a:pt x="854" y="0"/>
                </a:lnTo>
                <a:lnTo>
                  <a:pt x="2429" y="761"/>
                </a:lnTo>
                <a:lnTo>
                  <a:pt x="1512" y="1411"/>
                </a:lnTo>
                <a:lnTo>
                  <a:pt x="0" y="57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6200000" scaled="0"/>
          </a:gradFill>
          <a:ln w="9525" cap="flat" cmpd="sng" algn="ctr">
            <a:solidFill>
              <a:srgbClr val="4D657C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zh-CN" altLang="en-US" b="0">
              <a:ea typeface="+mn-ea"/>
            </a:endParaRPr>
          </a:p>
        </p:txBody>
      </p:sp>
      <p:sp>
        <p:nvSpPr>
          <p:cNvPr id="881" name="Freeform 671"/>
          <p:cNvSpPr/>
          <p:nvPr/>
        </p:nvSpPr>
        <p:spPr bwMode="auto">
          <a:xfrm rot="478303">
            <a:off x="1974850" y="2190750"/>
            <a:ext cx="1530350" cy="1003300"/>
          </a:xfrm>
          <a:custGeom>
            <a:avLst/>
            <a:gdLst>
              <a:gd name="connsiteX0" fmla="*/ 2805 w 1652090"/>
              <a:gd name="connsiteY0" fmla="*/ 0 h 1539894"/>
              <a:gd name="connsiteX1" fmla="*/ 1652090 w 1652090"/>
              <a:gd name="connsiteY1" fmla="*/ 810618 h 1539894"/>
              <a:gd name="connsiteX2" fmla="*/ 1643676 w 1652090"/>
              <a:gd name="connsiteY2" fmla="*/ 1539894 h 1539894"/>
              <a:gd name="connsiteX3" fmla="*/ 0 w 1652090"/>
              <a:gd name="connsiteY3" fmla="*/ 729276 h 1539894"/>
              <a:gd name="connsiteX4" fmla="*/ 2805 w 1652090"/>
              <a:gd name="connsiteY4" fmla="*/ 0 h 153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2090" h="1539894">
                <a:moveTo>
                  <a:pt x="2805" y="0"/>
                </a:moveTo>
                <a:lnTo>
                  <a:pt x="1652090" y="810618"/>
                </a:lnTo>
                <a:cubicBezTo>
                  <a:pt x="1649285" y="1053710"/>
                  <a:pt x="1646481" y="1296802"/>
                  <a:pt x="1643676" y="1539894"/>
                </a:cubicBezTo>
                <a:lnTo>
                  <a:pt x="0" y="729276"/>
                </a:lnTo>
                <a:lnTo>
                  <a:pt x="2805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accent1">
                <a:lumMod val="20000"/>
                <a:lumOff val="80000"/>
              </a:scheme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kern="0">
              <a:solidFill>
                <a:schemeClr val="tx1">
                  <a:lumMod val="75000"/>
                  <a:lumOff val="25000"/>
                </a:schemeClr>
              </a:solidFill>
              <a:latin typeface="Helvetica World"/>
              <a:ea typeface="+mn-ea"/>
            </a:endParaRPr>
          </a:p>
        </p:txBody>
      </p:sp>
      <p:grpSp>
        <p:nvGrpSpPr>
          <p:cNvPr id="2" name="Group 382"/>
          <p:cNvGrpSpPr>
            <a:grpSpLocks/>
          </p:cNvGrpSpPr>
          <p:nvPr/>
        </p:nvGrpSpPr>
        <p:grpSpPr bwMode="auto">
          <a:xfrm rot="-7368599">
            <a:off x="1827212" y="2409826"/>
            <a:ext cx="396875" cy="825500"/>
            <a:chOff x="3746500" y="2768600"/>
            <a:chExt cx="431800" cy="952500"/>
          </a:xfrm>
        </p:grpSpPr>
        <p:sp>
          <p:nvSpPr>
            <p:cNvPr id="1107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08" name="Freeform 423"/>
            <p:cNvSpPr/>
            <p:nvPr/>
          </p:nvSpPr>
          <p:spPr>
            <a:xfrm>
              <a:off x="3759234" y="2964937"/>
              <a:ext cx="91541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09" name="Freeform 424"/>
            <p:cNvSpPr/>
            <p:nvPr/>
          </p:nvSpPr>
          <p:spPr>
            <a:xfrm>
              <a:off x="3850872" y="2821235"/>
              <a:ext cx="340258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3" name="Group 382"/>
          <p:cNvGrpSpPr>
            <a:grpSpLocks/>
          </p:cNvGrpSpPr>
          <p:nvPr/>
        </p:nvGrpSpPr>
        <p:grpSpPr bwMode="auto">
          <a:xfrm rot="-7368599">
            <a:off x="1819275" y="2316163"/>
            <a:ext cx="396875" cy="825500"/>
            <a:chOff x="3746500" y="2768600"/>
            <a:chExt cx="431800" cy="952500"/>
          </a:xfrm>
        </p:grpSpPr>
        <p:sp>
          <p:nvSpPr>
            <p:cNvPr id="1111" name="Freeform 422"/>
            <p:cNvSpPr/>
            <p:nvPr/>
          </p:nvSpPr>
          <p:spPr>
            <a:xfrm>
              <a:off x="3757146" y="2768959"/>
              <a:ext cx="421437" cy="250948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12" name="Freeform 423"/>
            <p:cNvSpPr/>
            <p:nvPr/>
          </p:nvSpPr>
          <p:spPr>
            <a:xfrm>
              <a:off x="3759233" y="2964938"/>
              <a:ext cx="91542" cy="756504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13" name="Freeform 424"/>
            <p:cNvSpPr/>
            <p:nvPr/>
          </p:nvSpPr>
          <p:spPr>
            <a:xfrm>
              <a:off x="3850872" y="2821235"/>
              <a:ext cx="340259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4" name="Group 382"/>
          <p:cNvGrpSpPr>
            <a:grpSpLocks/>
          </p:cNvGrpSpPr>
          <p:nvPr/>
        </p:nvGrpSpPr>
        <p:grpSpPr bwMode="auto">
          <a:xfrm rot="-7368599">
            <a:off x="1816100" y="2232026"/>
            <a:ext cx="396875" cy="825500"/>
            <a:chOff x="3746500" y="2768600"/>
            <a:chExt cx="431800" cy="952500"/>
          </a:xfrm>
        </p:grpSpPr>
        <p:sp>
          <p:nvSpPr>
            <p:cNvPr id="1115" name="Freeform 422"/>
            <p:cNvSpPr/>
            <p:nvPr/>
          </p:nvSpPr>
          <p:spPr>
            <a:xfrm>
              <a:off x="3757146" y="2768959"/>
              <a:ext cx="421437" cy="250948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16" name="Freeform 423"/>
            <p:cNvSpPr/>
            <p:nvPr/>
          </p:nvSpPr>
          <p:spPr>
            <a:xfrm>
              <a:off x="3759234" y="2964938"/>
              <a:ext cx="91541" cy="756504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17" name="Freeform 424"/>
            <p:cNvSpPr/>
            <p:nvPr/>
          </p:nvSpPr>
          <p:spPr>
            <a:xfrm>
              <a:off x="3850872" y="2821235"/>
              <a:ext cx="340258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6" name="Group 382"/>
          <p:cNvGrpSpPr>
            <a:grpSpLocks/>
          </p:cNvGrpSpPr>
          <p:nvPr/>
        </p:nvGrpSpPr>
        <p:grpSpPr bwMode="auto">
          <a:xfrm rot="-7368599">
            <a:off x="2132012" y="2571751"/>
            <a:ext cx="396875" cy="825500"/>
            <a:chOff x="3746500" y="2768600"/>
            <a:chExt cx="431800" cy="952500"/>
          </a:xfrm>
        </p:grpSpPr>
        <p:sp>
          <p:nvSpPr>
            <p:cNvPr id="1131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32" name="Freeform 423"/>
            <p:cNvSpPr/>
            <p:nvPr/>
          </p:nvSpPr>
          <p:spPr>
            <a:xfrm>
              <a:off x="3759234" y="2964937"/>
              <a:ext cx="91541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33" name="Freeform 424"/>
            <p:cNvSpPr/>
            <p:nvPr/>
          </p:nvSpPr>
          <p:spPr>
            <a:xfrm>
              <a:off x="3850872" y="2821235"/>
              <a:ext cx="340258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7" name="Group 382"/>
          <p:cNvGrpSpPr>
            <a:grpSpLocks/>
          </p:cNvGrpSpPr>
          <p:nvPr/>
        </p:nvGrpSpPr>
        <p:grpSpPr bwMode="auto">
          <a:xfrm rot="-7368599">
            <a:off x="2124075" y="2478088"/>
            <a:ext cx="396875" cy="825500"/>
            <a:chOff x="3746500" y="2768600"/>
            <a:chExt cx="431800" cy="952500"/>
          </a:xfrm>
        </p:grpSpPr>
        <p:sp>
          <p:nvSpPr>
            <p:cNvPr id="1135" name="Freeform 422"/>
            <p:cNvSpPr/>
            <p:nvPr/>
          </p:nvSpPr>
          <p:spPr>
            <a:xfrm>
              <a:off x="3757146" y="2768959"/>
              <a:ext cx="421437" cy="250948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36" name="Freeform 423"/>
            <p:cNvSpPr/>
            <p:nvPr/>
          </p:nvSpPr>
          <p:spPr>
            <a:xfrm>
              <a:off x="3759233" y="2964938"/>
              <a:ext cx="91542" cy="756504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37" name="Freeform 424"/>
            <p:cNvSpPr/>
            <p:nvPr/>
          </p:nvSpPr>
          <p:spPr>
            <a:xfrm>
              <a:off x="3850872" y="2821235"/>
              <a:ext cx="340259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8" name="Group 382"/>
          <p:cNvGrpSpPr>
            <a:grpSpLocks/>
          </p:cNvGrpSpPr>
          <p:nvPr/>
        </p:nvGrpSpPr>
        <p:grpSpPr bwMode="auto">
          <a:xfrm rot="-7368599">
            <a:off x="2120900" y="2393951"/>
            <a:ext cx="396875" cy="825500"/>
            <a:chOff x="3746500" y="2768600"/>
            <a:chExt cx="431800" cy="952500"/>
          </a:xfrm>
        </p:grpSpPr>
        <p:sp>
          <p:nvSpPr>
            <p:cNvPr id="1139" name="Freeform 422"/>
            <p:cNvSpPr/>
            <p:nvPr/>
          </p:nvSpPr>
          <p:spPr>
            <a:xfrm>
              <a:off x="3757146" y="2768959"/>
              <a:ext cx="421437" cy="250948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40" name="Freeform 423"/>
            <p:cNvSpPr/>
            <p:nvPr/>
          </p:nvSpPr>
          <p:spPr>
            <a:xfrm>
              <a:off x="3759234" y="2964938"/>
              <a:ext cx="91541" cy="756504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41" name="Freeform 424"/>
            <p:cNvSpPr/>
            <p:nvPr/>
          </p:nvSpPr>
          <p:spPr>
            <a:xfrm>
              <a:off x="3850872" y="2821235"/>
              <a:ext cx="340258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0" name="Group 382"/>
          <p:cNvGrpSpPr>
            <a:grpSpLocks/>
          </p:cNvGrpSpPr>
          <p:nvPr/>
        </p:nvGrpSpPr>
        <p:grpSpPr bwMode="auto">
          <a:xfrm rot="-7368599">
            <a:off x="2434431" y="2745582"/>
            <a:ext cx="396875" cy="823912"/>
            <a:chOff x="3746500" y="2768600"/>
            <a:chExt cx="431800" cy="952500"/>
          </a:xfrm>
        </p:grpSpPr>
        <p:sp>
          <p:nvSpPr>
            <p:cNvPr id="1155" name="Freeform 422"/>
            <p:cNvSpPr/>
            <p:nvPr/>
          </p:nvSpPr>
          <p:spPr>
            <a:xfrm>
              <a:off x="3750451" y="2768915"/>
              <a:ext cx="421437" cy="251431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56" name="Freeform 423"/>
            <p:cNvSpPr/>
            <p:nvPr/>
          </p:nvSpPr>
          <p:spPr>
            <a:xfrm>
              <a:off x="3757782" y="2964321"/>
              <a:ext cx="91541" cy="756128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57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1" name="Group 382"/>
          <p:cNvGrpSpPr>
            <a:grpSpLocks/>
          </p:cNvGrpSpPr>
          <p:nvPr/>
        </p:nvGrpSpPr>
        <p:grpSpPr bwMode="auto">
          <a:xfrm rot="-7368599">
            <a:off x="2426494" y="2651919"/>
            <a:ext cx="396875" cy="823913"/>
            <a:chOff x="3746500" y="2768600"/>
            <a:chExt cx="431800" cy="952500"/>
          </a:xfrm>
        </p:grpSpPr>
        <p:sp>
          <p:nvSpPr>
            <p:cNvPr id="1159" name="Freeform 422"/>
            <p:cNvSpPr/>
            <p:nvPr/>
          </p:nvSpPr>
          <p:spPr>
            <a:xfrm>
              <a:off x="3750452" y="2768917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60" name="Freeform 423"/>
            <p:cNvSpPr/>
            <p:nvPr/>
          </p:nvSpPr>
          <p:spPr>
            <a:xfrm>
              <a:off x="3757782" y="2964321"/>
              <a:ext cx="91542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61" name="Freeform 424"/>
            <p:cNvSpPr/>
            <p:nvPr/>
          </p:nvSpPr>
          <p:spPr>
            <a:xfrm>
              <a:off x="3850872" y="2821336"/>
              <a:ext cx="340258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2" name="Group 382"/>
          <p:cNvGrpSpPr>
            <a:grpSpLocks/>
          </p:cNvGrpSpPr>
          <p:nvPr/>
        </p:nvGrpSpPr>
        <p:grpSpPr bwMode="auto">
          <a:xfrm rot="-7368599">
            <a:off x="2423319" y="2567781"/>
            <a:ext cx="396875" cy="823913"/>
            <a:chOff x="3746500" y="2768600"/>
            <a:chExt cx="431800" cy="952500"/>
          </a:xfrm>
        </p:grpSpPr>
        <p:sp>
          <p:nvSpPr>
            <p:cNvPr id="1163" name="Freeform 422"/>
            <p:cNvSpPr/>
            <p:nvPr/>
          </p:nvSpPr>
          <p:spPr>
            <a:xfrm>
              <a:off x="3750451" y="2768916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64" name="Freeform 423"/>
            <p:cNvSpPr/>
            <p:nvPr/>
          </p:nvSpPr>
          <p:spPr>
            <a:xfrm>
              <a:off x="3757782" y="2964320"/>
              <a:ext cx="91541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65" name="Freeform 424"/>
            <p:cNvSpPr/>
            <p:nvPr/>
          </p:nvSpPr>
          <p:spPr>
            <a:xfrm>
              <a:off x="3850872" y="2821337"/>
              <a:ext cx="340259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4" name="Group 382"/>
          <p:cNvGrpSpPr>
            <a:grpSpLocks/>
          </p:cNvGrpSpPr>
          <p:nvPr/>
        </p:nvGrpSpPr>
        <p:grpSpPr bwMode="auto">
          <a:xfrm rot="-7368599">
            <a:off x="2741612" y="2908301"/>
            <a:ext cx="396875" cy="825500"/>
            <a:chOff x="3746500" y="2768600"/>
            <a:chExt cx="431800" cy="952500"/>
          </a:xfrm>
        </p:grpSpPr>
        <p:sp>
          <p:nvSpPr>
            <p:cNvPr id="1179" name="Freeform 422"/>
            <p:cNvSpPr/>
            <p:nvPr/>
          </p:nvSpPr>
          <p:spPr>
            <a:xfrm>
              <a:off x="3757146" y="2768961"/>
              <a:ext cx="421437" cy="250947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0" name="Freeform 423"/>
            <p:cNvSpPr/>
            <p:nvPr/>
          </p:nvSpPr>
          <p:spPr>
            <a:xfrm>
              <a:off x="3759234" y="2964937"/>
              <a:ext cx="91541" cy="756505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1" name="Freeform 424"/>
            <p:cNvSpPr/>
            <p:nvPr/>
          </p:nvSpPr>
          <p:spPr>
            <a:xfrm>
              <a:off x="3850872" y="2821235"/>
              <a:ext cx="340258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5" name="Group 382"/>
          <p:cNvGrpSpPr>
            <a:grpSpLocks/>
          </p:cNvGrpSpPr>
          <p:nvPr/>
        </p:nvGrpSpPr>
        <p:grpSpPr bwMode="auto">
          <a:xfrm rot="-7368599">
            <a:off x="2732881" y="2815432"/>
            <a:ext cx="398463" cy="825500"/>
            <a:chOff x="3746500" y="2768600"/>
            <a:chExt cx="431800" cy="952500"/>
          </a:xfrm>
        </p:grpSpPr>
        <p:sp>
          <p:nvSpPr>
            <p:cNvPr id="1183" name="Freeform 422"/>
            <p:cNvSpPr/>
            <p:nvPr/>
          </p:nvSpPr>
          <p:spPr>
            <a:xfrm>
              <a:off x="3757104" y="2768959"/>
              <a:ext cx="421478" cy="250948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4" name="Freeform 423"/>
            <p:cNvSpPr/>
            <p:nvPr/>
          </p:nvSpPr>
          <p:spPr>
            <a:xfrm>
              <a:off x="3746780" y="2965141"/>
              <a:ext cx="92897" cy="756504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5" name="Freeform 424"/>
            <p:cNvSpPr/>
            <p:nvPr/>
          </p:nvSpPr>
          <p:spPr>
            <a:xfrm>
              <a:off x="3842946" y="2819847"/>
              <a:ext cx="338902" cy="901212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grpSp>
        <p:nvGrpSpPr>
          <p:cNvPr id="16" name="Group 382"/>
          <p:cNvGrpSpPr>
            <a:grpSpLocks/>
          </p:cNvGrpSpPr>
          <p:nvPr/>
        </p:nvGrpSpPr>
        <p:grpSpPr bwMode="auto">
          <a:xfrm rot="-7368599">
            <a:off x="2731294" y="2731294"/>
            <a:ext cx="396875" cy="823913"/>
            <a:chOff x="3746500" y="2768600"/>
            <a:chExt cx="431800" cy="952500"/>
          </a:xfrm>
        </p:grpSpPr>
        <p:sp>
          <p:nvSpPr>
            <p:cNvPr id="1187" name="Freeform 422"/>
            <p:cNvSpPr/>
            <p:nvPr/>
          </p:nvSpPr>
          <p:spPr>
            <a:xfrm>
              <a:off x="3750452" y="2768917"/>
              <a:ext cx="421437" cy="251430"/>
            </a:xfrm>
            <a:custGeom>
              <a:avLst/>
              <a:gdLst>
                <a:gd name="connsiteX0" fmla="*/ 0 w 422275"/>
                <a:gd name="connsiteY0" fmla="*/ 200025 h 250825"/>
                <a:gd name="connsiteX1" fmla="*/ 88900 w 422275"/>
                <a:gd name="connsiteY1" fmla="*/ 250825 h 250825"/>
                <a:gd name="connsiteX2" fmla="*/ 422275 w 422275"/>
                <a:gd name="connsiteY2" fmla="*/ 44450 h 250825"/>
                <a:gd name="connsiteX3" fmla="*/ 314325 w 422275"/>
                <a:gd name="connsiteY3" fmla="*/ 0 h 250825"/>
                <a:gd name="connsiteX4" fmla="*/ 0 w 422275"/>
                <a:gd name="connsiteY4" fmla="*/ 200025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275" h="250825">
                  <a:moveTo>
                    <a:pt x="0" y="200025"/>
                  </a:moveTo>
                  <a:lnTo>
                    <a:pt x="88900" y="250825"/>
                  </a:lnTo>
                  <a:lnTo>
                    <a:pt x="422275" y="44450"/>
                  </a:lnTo>
                  <a:lnTo>
                    <a:pt x="314325" y="0"/>
                  </a:lnTo>
                  <a:lnTo>
                    <a:pt x="0" y="200025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8" name="Freeform 423"/>
            <p:cNvSpPr/>
            <p:nvPr/>
          </p:nvSpPr>
          <p:spPr>
            <a:xfrm>
              <a:off x="3757782" y="2964321"/>
              <a:ext cx="91542" cy="756127"/>
            </a:xfrm>
            <a:custGeom>
              <a:avLst/>
              <a:gdLst>
                <a:gd name="connsiteX0" fmla="*/ 0 w 92075"/>
                <a:gd name="connsiteY0" fmla="*/ 0 h 755650"/>
                <a:gd name="connsiteX1" fmla="*/ 0 w 92075"/>
                <a:gd name="connsiteY1" fmla="*/ 711200 h 755650"/>
                <a:gd name="connsiteX2" fmla="*/ 88900 w 92075"/>
                <a:gd name="connsiteY2" fmla="*/ 755650 h 755650"/>
                <a:gd name="connsiteX3" fmla="*/ 92075 w 92075"/>
                <a:gd name="connsiteY3" fmla="*/ 60325 h 755650"/>
                <a:gd name="connsiteX4" fmla="*/ 0 w 92075"/>
                <a:gd name="connsiteY4" fmla="*/ 0 h 755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075" h="755650">
                  <a:moveTo>
                    <a:pt x="0" y="0"/>
                  </a:moveTo>
                  <a:lnTo>
                    <a:pt x="0" y="711200"/>
                  </a:lnTo>
                  <a:lnTo>
                    <a:pt x="88900" y="755650"/>
                  </a:lnTo>
                  <a:cubicBezTo>
                    <a:pt x="89958" y="523875"/>
                    <a:pt x="91017" y="292100"/>
                    <a:pt x="92075" y="60325"/>
                  </a:cubicBez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189" name="Freeform 424"/>
            <p:cNvSpPr/>
            <p:nvPr/>
          </p:nvSpPr>
          <p:spPr>
            <a:xfrm>
              <a:off x="3850872" y="2821336"/>
              <a:ext cx="340258" cy="901113"/>
            </a:xfrm>
            <a:custGeom>
              <a:avLst/>
              <a:gdLst>
                <a:gd name="connsiteX0" fmla="*/ 0 w 339725"/>
                <a:gd name="connsiteY0" fmla="*/ 196850 h 901700"/>
                <a:gd name="connsiteX1" fmla="*/ 0 w 339725"/>
                <a:gd name="connsiteY1" fmla="*/ 901700 h 901700"/>
                <a:gd name="connsiteX2" fmla="*/ 336550 w 339725"/>
                <a:gd name="connsiteY2" fmla="*/ 679450 h 901700"/>
                <a:gd name="connsiteX3" fmla="*/ 339725 w 339725"/>
                <a:gd name="connsiteY3" fmla="*/ 0 h 901700"/>
                <a:gd name="connsiteX4" fmla="*/ 0 w 339725"/>
                <a:gd name="connsiteY4" fmla="*/ 196850 h 90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725" h="901700">
                  <a:moveTo>
                    <a:pt x="0" y="196850"/>
                  </a:moveTo>
                  <a:lnTo>
                    <a:pt x="0" y="901700"/>
                  </a:lnTo>
                  <a:lnTo>
                    <a:pt x="336550" y="679450"/>
                  </a:lnTo>
                  <a:cubicBezTo>
                    <a:pt x="337608" y="452967"/>
                    <a:pt x="338667" y="226483"/>
                    <a:pt x="339725" y="0"/>
                  </a:cubicBezTo>
                  <a:lnTo>
                    <a:pt x="0" y="19685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</p:grpSp>
      <p:sp>
        <p:nvSpPr>
          <p:cNvPr id="30735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" y="171450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UML N36</a:t>
            </a:r>
            <a:r>
              <a:rPr lang="zh-CN" altLang="en-US" sz="3600" smtClean="0">
                <a:solidFill>
                  <a:schemeClr val="bg1"/>
                </a:solidFill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</a:rPr>
              <a:t>Series Structure (Continued)</a:t>
            </a:r>
          </a:p>
        </p:txBody>
      </p:sp>
      <p:sp>
        <p:nvSpPr>
          <p:cNvPr id="1218" name="TextBox 339"/>
          <p:cNvSpPr txBox="1">
            <a:spLocks noChangeArrowheads="1"/>
          </p:cNvSpPr>
          <p:nvPr/>
        </p:nvSpPr>
        <p:spPr bwMode="auto">
          <a:xfrm>
            <a:off x="1752600" y="3790950"/>
            <a:ext cx="87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Back-end</a:t>
            </a:r>
          </a:p>
        </p:txBody>
      </p:sp>
      <p:grpSp>
        <p:nvGrpSpPr>
          <p:cNvPr id="75" name="组合 74"/>
          <p:cNvGrpSpPr>
            <a:grpSpLocks/>
          </p:cNvGrpSpPr>
          <p:nvPr/>
        </p:nvGrpSpPr>
        <p:grpSpPr bwMode="auto">
          <a:xfrm>
            <a:off x="2971800" y="2305050"/>
            <a:ext cx="4876800" cy="571500"/>
            <a:chOff x="2971800" y="2228850"/>
            <a:chExt cx="4876800" cy="571500"/>
          </a:xfrm>
        </p:grpSpPr>
        <p:sp>
          <p:nvSpPr>
            <p:cNvPr id="30743" name="Content Placeholder 2"/>
            <p:cNvSpPr txBox="1">
              <a:spLocks/>
            </p:cNvSpPr>
            <p:nvPr/>
          </p:nvSpPr>
          <p:spPr bwMode="auto">
            <a:xfrm>
              <a:off x="5343444" y="2228850"/>
              <a:ext cx="250515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altLang="zh-CN" b="0">
                  <a:solidFill>
                    <a:schemeClr val="bg1"/>
                  </a:solidFill>
                  <a:latin typeface="Helvetica World" pitchFamily="34" charset="0"/>
                </a:rPr>
                <a:t>   Rear backplane</a:t>
              </a:r>
            </a:p>
          </p:txBody>
        </p:sp>
        <p:cxnSp>
          <p:nvCxnSpPr>
            <p:cNvPr id="30744" name="Straight Connector 342"/>
            <p:cNvCxnSpPr>
              <a:cxnSpLocks noChangeShapeType="1"/>
            </p:cNvCxnSpPr>
            <p:nvPr/>
          </p:nvCxnSpPr>
          <p:spPr bwMode="auto">
            <a:xfrm flipV="1">
              <a:off x="2971800" y="2571750"/>
              <a:ext cx="2438400" cy="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</p:grpSp>
      <p:grpSp>
        <p:nvGrpSpPr>
          <p:cNvPr id="76" name="组合 75"/>
          <p:cNvGrpSpPr>
            <a:grpSpLocks/>
          </p:cNvGrpSpPr>
          <p:nvPr/>
        </p:nvGrpSpPr>
        <p:grpSpPr bwMode="auto">
          <a:xfrm>
            <a:off x="2743200" y="2705100"/>
            <a:ext cx="6262688" cy="781050"/>
            <a:chOff x="2743200" y="2647950"/>
            <a:chExt cx="6262509" cy="780817"/>
          </a:xfrm>
        </p:grpSpPr>
        <p:sp>
          <p:nvSpPr>
            <p:cNvPr id="30739" name="Content Placeholder 2"/>
            <p:cNvSpPr txBox="1">
              <a:spLocks/>
            </p:cNvSpPr>
            <p:nvPr/>
          </p:nvSpPr>
          <p:spPr bwMode="auto">
            <a:xfrm>
              <a:off x="5257800" y="2647950"/>
              <a:ext cx="3747909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altLang="zh-CN" b="0">
                  <a:solidFill>
                    <a:schemeClr val="bg1"/>
                  </a:solidFill>
                  <a:latin typeface="Helvetica World" pitchFamily="34" charset="0"/>
                </a:rPr>
                <a:t>    12 3.5”  Rear  HDDs</a:t>
              </a:r>
            </a:p>
          </p:txBody>
        </p:sp>
        <p:sp>
          <p:nvSpPr>
            <p:cNvPr id="30740" name="Content Placeholder 2"/>
            <p:cNvSpPr txBox="1">
              <a:spLocks/>
            </p:cNvSpPr>
            <p:nvPr/>
          </p:nvSpPr>
          <p:spPr bwMode="auto">
            <a:xfrm>
              <a:off x="5257800" y="2857267"/>
              <a:ext cx="250515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altLang="zh-CN" b="0">
                  <a:solidFill>
                    <a:schemeClr val="bg1"/>
                  </a:solidFill>
                  <a:latin typeface="Helvetica World" pitchFamily="34" charset="0"/>
                </a:rPr>
                <a:t> </a:t>
              </a:r>
            </a:p>
          </p:txBody>
        </p:sp>
        <p:cxnSp>
          <p:nvCxnSpPr>
            <p:cNvPr id="30741" name="Straight Connector 342"/>
            <p:cNvCxnSpPr>
              <a:cxnSpLocks noChangeShapeType="1"/>
            </p:cNvCxnSpPr>
            <p:nvPr/>
          </p:nvCxnSpPr>
          <p:spPr bwMode="auto">
            <a:xfrm>
              <a:off x="2743200" y="2873573"/>
              <a:ext cx="26670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  <p:cxnSp>
          <p:nvCxnSpPr>
            <p:cNvPr id="104" name="Straight Connector 632"/>
            <p:cNvCxnSpPr/>
            <p:nvPr/>
          </p:nvCxnSpPr>
          <p:spPr bwMode="auto">
            <a:xfrm rot="5400000">
              <a:off x="2857528" y="2987573"/>
              <a:ext cx="230119" cy="1588"/>
            </a:xfrm>
            <a:prstGeom prst="line">
              <a:avLst/>
            </a:prstGeom>
            <a:ln w="19050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"/>
                            </p:stCondLst>
                            <p:childTnLst>
                              <p:par>
                                <p:cTn id="5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"/>
                            </p:stCondLst>
                            <p:childTnLst>
                              <p:par>
                                <p:cTn id="6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1"/>
          <p:cNvCxnSpPr/>
          <p:nvPr/>
        </p:nvCxnSpPr>
        <p:spPr>
          <a:xfrm flipH="1">
            <a:off x="4648200" y="1809750"/>
            <a:ext cx="0" cy="38100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46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" y="169863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End-to-end Storage Management (N36)</a:t>
            </a:r>
          </a:p>
        </p:txBody>
      </p:sp>
      <p:cxnSp>
        <p:nvCxnSpPr>
          <p:cNvPr id="95" name="Straight Connector 94"/>
          <p:cNvCxnSpPr/>
          <p:nvPr/>
        </p:nvCxnSpPr>
        <p:spPr>
          <a:xfrm flipH="1">
            <a:off x="285750" y="1123950"/>
            <a:ext cx="32385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85750" y="1352550"/>
            <a:ext cx="32385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85750" y="1581150"/>
            <a:ext cx="32385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85750" y="1809750"/>
            <a:ext cx="323850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51" name="TextBox 97"/>
          <p:cNvSpPr txBox="1">
            <a:spLocks noChangeArrowheads="1"/>
          </p:cNvSpPr>
          <p:nvPr/>
        </p:nvSpPr>
        <p:spPr bwMode="auto">
          <a:xfrm>
            <a:off x="579438" y="1019175"/>
            <a:ext cx="2468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0">
                <a:latin typeface="Calibri" pitchFamily="34" charset="0"/>
              </a:rPr>
              <a:t>SAS Connection</a:t>
            </a:r>
          </a:p>
          <a:p>
            <a:r>
              <a:rPr lang="en-US" altLang="zh-CN" sz="1400" b="0">
                <a:latin typeface="Calibri" pitchFamily="34" charset="0"/>
              </a:rPr>
              <a:t>10 GigE Network Connection</a:t>
            </a:r>
          </a:p>
          <a:p>
            <a:r>
              <a:rPr lang="en-US" altLang="zh-CN" sz="1400" b="0">
                <a:latin typeface="Calibri" pitchFamily="34" charset="0"/>
              </a:rPr>
              <a:t>GigE Network Connection </a:t>
            </a:r>
          </a:p>
          <a:p>
            <a:r>
              <a:rPr lang="en-US" altLang="zh-CN" sz="1400" b="0">
                <a:latin typeface="Calibri" pitchFamily="34" charset="0"/>
              </a:rPr>
              <a:t>Data Flow</a:t>
            </a:r>
            <a:endParaRPr lang="zh-CN" altLang="en-US" sz="1400" b="0">
              <a:latin typeface="Calibri" pitchFamily="34" charset="0"/>
            </a:endParaRPr>
          </a:p>
        </p:txBody>
      </p:sp>
      <p:sp>
        <p:nvSpPr>
          <p:cNvPr id="66" name="Can 16"/>
          <p:cNvSpPr/>
          <p:nvPr/>
        </p:nvSpPr>
        <p:spPr>
          <a:xfrm>
            <a:off x="3810000" y="1047750"/>
            <a:ext cx="1676400" cy="762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400" b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en-US" altLang="zh-CN" b="0">
                <a:solidFill>
                  <a:schemeClr val="accent1"/>
                </a:solidFill>
              </a:rPr>
              <a:t>Storage Arrays</a:t>
            </a:r>
          </a:p>
        </p:txBody>
      </p:sp>
      <p:cxnSp>
        <p:nvCxnSpPr>
          <p:cNvPr id="67" name="Straight Connector 45"/>
          <p:cNvCxnSpPr/>
          <p:nvPr/>
        </p:nvCxnSpPr>
        <p:spPr>
          <a:xfrm>
            <a:off x="4267200" y="3084513"/>
            <a:ext cx="0" cy="6858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46"/>
          <p:cNvCxnSpPr/>
          <p:nvPr/>
        </p:nvCxnSpPr>
        <p:spPr>
          <a:xfrm>
            <a:off x="5105400" y="3084513"/>
            <a:ext cx="0" cy="6858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4"/>
          <p:cNvSpPr/>
          <p:nvPr/>
        </p:nvSpPr>
        <p:spPr>
          <a:xfrm>
            <a:off x="3279775" y="2178050"/>
            <a:ext cx="2743200" cy="1231900"/>
          </a:xfrm>
          <a:prstGeom prst="roundRect">
            <a:avLst>
              <a:gd name="adj" fmla="val 112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sp>
        <p:nvSpPr>
          <p:cNvPr id="31756" name="TextBox 18"/>
          <p:cNvSpPr txBox="1">
            <a:spLocks noChangeArrowheads="1"/>
          </p:cNvSpPr>
          <p:nvPr/>
        </p:nvSpPr>
        <p:spPr bwMode="auto">
          <a:xfrm>
            <a:off x="5108575" y="1914525"/>
            <a:ext cx="860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0">
                <a:latin typeface="Calibri" pitchFamily="34" charset="0"/>
              </a:rPr>
              <a:t>UML N36</a:t>
            </a:r>
          </a:p>
        </p:txBody>
      </p:sp>
      <p:grpSp>
        <p:nvGrpSpPr>
          <p:cNvPr id="31757" name="Group 21"/>
          <p:cNvGrpSpPr>
            <a:grpSpLocks/>
          </p:cNvGrpSpPr>
          <p:nvPr/>
        </p:nvGrpSpPr>
        <p:grpSpPr bwMode="auto">
          <a:xfrm>
            <a:off x="3527425" y="3281363"/>
            <a:ext cx="587375" cy="1423987"/>
            <a:chOff x="1315886" y="3303027"/>
            <a:chExt cx="554329" cy="1423252"/>
          </a:xfrm>
        </p:grpSpPr>
        <p:cxnSp>
          <p:nvCxnSpPr>
            <p:cNvPr id="77" name="Straight Connector 51"/>
            <p:cNvCxnSpPr/>
            <p:nvPr/>
          </p:nvCxnSpPr>
          <p:spPr>
            <a:xfrm>
              <a:off x="1582563" y="3303027"/>
              <a:ext cx="0" cy="1012302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13"/>
            <p:cNvCxnSpPr/>
            <p:nvPr/>
          </p:nvCxnSpPr>
          <p:spPr>
            <a:xfrm>
              <a:off x="1732382" y="3791725"/>
              <a:ext cx="0" cy="68544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776" name="Picture 2" descr="\\Seafilea\marketing\Public\Kristen G\SEAC ICON LIBRARY_FINAL\Desktop_PC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5886" y="4171950"/>
              <a:ext cx="554329" cy="554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1758" name="Group 61"/>
          <p:cNvGrpSpPr>
            <a:grpSpLocks/>
          </p:cNvGrpSpPr>
          <p:nvPr/>
        </p:nvGrpSpPr>
        <p:grpSpPr bwMode="auto">
          <a:xfrm>
            <a:off x="4365625" y="3268663"/>
            <a:ext cx="587375" cy="1423987"/>
            <a:chOff x="1315886" y="3303027"/>
            <a:chExt cx="554329" cy="1423252"/>
          </a:xfrm>
        </p:grpSpPr>
        <p:cxnSp>
          <p:nvCxnSpPr>
            <p:cNvPr id="88" name="Straight Connector 64"/>
            <p:cNvCxnSpPr/>
            <p:nvPr/>
          </p:nvCxnSpPr>
          <p:spPr>
            <a:xfrm>
              <a:off x="1603538" y="3303027"/>
              <a:ext cx="0" cy="1012302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62"/>
            <p:cNvCxnSpPr/>
            <p:nvPr/>
          </p:nvCxnSpPr>
          <p:spPr>
            <a:xfrm>
              <a:off x="1732382" y="3791725"/>
              <a:ext cx="0" cy="68544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773" name="Picture 2" descr="\\Seafilea\marketing\Public\Kristen G\SEAC ICON LIBRARY_FINAL\Desktop_PC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5886" y="4171950"/>
              <a:ext cx="554329" cy="554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" name="Rounded Rectangle 28"/>
          <p:cNvSpPr/>
          <p:nvPr/>
        </p:nvSpPr>
        <p:spPr>
          <a:xfrm>
            <a:off x="3360738" y="2524125"/>
            <a:ext cx="2581275" cy="228600"/>
          </a:xfrm>
          <a:prstGeom prst="roundRect">
            <a:avLst>
              <a:gd name="adj" fmla="val 1129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dirty="0">
                <a:solidFill>
                  <a:schemeClr val="bg1"/>
                </a:solidFill>
              </a:rPr>
              <a:t>CEPH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104" name="Rounded Rectangle 29"/>
          <p:cNvSpPr/>
          <p:nvPr/>
        </p:nvSpPr>
        <p:spPr>
          <a:xfrm>
            <a:off x="3360738" y="2797175"/>
            <a:ext cx="2582862" cy="242888"/>
          </a:xfrm>
          <a:prstGeom prst="roundRect">
            <a:avLst>
              <a:gd name="adj" fmla="val 11290"/>
            </a:avLst>
          </a:prstGeom>
          <a:solidFill>
            <a:schemeClr val="accent4"/>
          </a:solidFill>
          <a:ln>
            <a:solidFill>
              <a:srgbClr val="9B3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zh-CN" sz="1400" b="0" smtClean="0">
                <a:solidFill>
                  <a:schemeClr val="bg1"/>
                </a:solidFill>
              </a:rPr>
              <a:t>Ext4</a:t>
            </a:r>
          </a:p>
        </p:txBody>
      </p:sp>
      <p:sp>
        <p:nvSpPr>
          <p:cNvPr id="105" name="Rounded Rectangle 31"/>
          <p:cNvSpPr/>
          <p:nvPr/>
        </p:nvSpPr>
        <p:spPr>
          <a:xfrm>
            <a:off x="3370263" y="3105150"/>
            <a:ext cx="798512" cy="230188"/>
          </a:xfrm>
          <a:prstGeom prst="roundRect">
            <a:avLst>
              <a:gd name="adj" fmla="val 1129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</a:rPr>
              <a:t>CIFS</a:t>
            </a:r>
          </a:p>
        </p:txBody>
      </p:sp>
      <p:sp>
        <p:nvSpPr>
          <p:cNvPr id="107" name="Rounded Rectangle 34"/>
          <p:cNvSpPr/>
          <p:nvPr/>
        </p:nvSpPr>
        <p:spPr>
          <a:xfrm>
            <a:off x="4257675" y="3101975"/>
            <a:ext cx="798513" cy="230188"/>
          </a:xfrm>
          <a:prstGeom prst="roundRect">
            <a:avLst>
              <a:gd name="adj" fmla="val 1129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</a:rPr>
              <a:t>FTP</a:t>
            </a:r>
          </a:p>
        </p:txBody>
      </p:sp>
      <p:cxnSp>
        <p:nvCxnSpPr>
          <p:cNvPr id="108" name="Straight Connector 7"/>
          <p:cNvCxnSpPr/>
          <p:nvPr/>
        </p:nvCxnSpPr>
        <p:spPr>
          <a:xfrm>
            <a:off x="3048000" y="3779838"/>
            <a:ext cx="3352800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764" name="TextBox 103"/>
          <p:cNvSpPr txBox="1">
            <a:spLocks noChangeArrowheads="1"/>
          </p:cNvSpPr>
          <p:nvPr/>
        </p:nvSpPr>
        <p:spPr bwMode="auto">
          <a:xfrm>
            <a:off x="3429000" y="4629150"/>
            <a:ext cx="259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0">
                <a:latin typeface="Calibri" pitchFamily="34" charset="0"/>
              </a:rPr>
              <a:t>CIFS</a:t>
            </a:r>
            <a:r>
              <a:rPr lang="zh-CN" altLang="en-US" sz="1200" b="0">
                <a:latin typeface="Calibri" pitchFamily="34" charset="0"/>
              </a:rPr>
              <a:t> </a:t>
            </a:r>
            <a:r>
              <a:rPr lang="en-US" altLang="zh-CN" sz="1200" b="0">
                <a:latin typeface="Calibri" pitchFamily="34" charset="0"/>
              </a:rPr>
              <a:t>client      FTP</a:t>
            </a:r>
            <a:r>
              <a:rPr lang="zh-CN" altLang="en-US" sz="1200" b="0">
                <a:latin typeface="Calibri" pitchFamily="34" charset="0"/>
              </a:rPr>
              <a:t> </a:t>
            </a:r>
            <a:r>
              <a:rPr lang="en-US" altLang="zh-CN" sz="1200" b="0">
                <a:latin typeface="Calibri" pitchFamily="34" charset="0"/>
              </a:rPr>
              <a:t>client       NFS client</a:t>
            </a:r>
          </a:p>
        </p:txBody>
      </p:sp>
      <p:grpSp>
        <p:nvGrpSpPr>
          <p:cNvPr id="31765" name="Group 61"/>
          <p:cNvGrpSpPr>
            <a:grpSpLocks/>
          </p:cNvGrpSpPr>
          <p:nvPr/>
        </p:nvGrpSpPr>
        <p:grpSpPr bwMode="auto">
          <a:xfrm>
            <a:off x="5203825" y="3273425"/>
            <a:ext cx="587375" cy="1423988"/>
            <a:chOff x="1315886" y="3303027"/>
            <a:chExt cx="554329" cy="1423252"/>
          </a:xfrm>
        </p:grpSpPr>
        <p:cxnSp>
          <p:nvCxnSpPr>
            <p:cNvPr id="113" name="Straight Connector 64"/>
            <p:cNvCxnSpPr/>
            <p:nvPr/>
          </p:nvCxnSpPr>
          <p:spPr>
            <a:xfrm>
              <a:off x="1591552" y="3303027"/>
              <a:ext cx="0" cy="1012302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62"/>
            <p:cNvCxnSpPr/>
            <p:nvPr/>
          </p:nvCxnSpPr>
          <p:spPr>
            <a:xfrm>
              <a:off x="1732382" y="3791724"/>
              <a:ext cx="0" cy="68544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770" name="Picture 2" descr="\\Seafilea\marketing\Public\Kristen G\SEAC ICON LIBRARY_FINAL\Desktop_PC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5886" y="4171950"/>
              <a:ext cx="554329" cy="554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Rounded Rectangle 28"/>
          <p:cNvSpPr/>
          <p:nvPr/>
        </p:nvSpPr>
        <p:spPr>
          <a:xfrm>
            <a:off x="3352800" y="2244725"/>
            <a:ext cx="2581275" cy="228600"/>
          </a:xfrm>
          <a:prstGeom prst="roundRect">
            <a:avLst>
              <a:gd name="adj" fmla="val 11290"/>
            </a:avLst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</a:rPr>
              <a:t>Aqua</a:t>
            </a:r>
          </a:p>
        </p:txBody>
      </p:sp>
      <p:sp>
        <p:nvSpPr>
          <p:cNvPr id="111" name="Rounded Rectangle 34"/>
          <p:cNvSpPr/>
          <p:nvPr/>
        </p:nvSpPr>
        <p:spPr>
          <a:xfrm>
            <a:off x="5143500" y="3100388"/>
            <a:ext cx="800100" cy="230187"/>
          </a:xfrm>
          <a:prstGeom prst="roundRect">
            <a:avLst>
              <a:gd name="adj" fmla="val 1129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0">
                <a:solidFill>
                  <a:schemeClr val="bg1"/>
                </a:solidFill>
              </a:rPr>
              <a:t>NFS</a:t>
            </a: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" y="171450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UML N12</a:t>
            </a:r>
            <a:r>
              <a:rPr lang="zh-CN" altLang="en-US" sz="3600" smtClean="0">
                <a:solidFill>
                  <a:schemeClr val="bg1"/>
                </a:solidFill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</a:rPr>
              <a:t>Series Structure</a:t>
            </a:r>
          </a:p>
        </p:txBody>
      </p:sp>
      <p:sp>
        <p:nvSpPr>
          <p:cNvPr id="3277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486400" y="1190625"/>
            <a:ext cx="3276600" cy="3657600"/>
          </a:xfrm>
        </p:spPr>
        <p:txBody>
          <a:bodyPr anchor="ctr"/>
          <a:lstStyle/>
          <a:p>
            <a:pPr eaLnBrk="1" hangingPunct="1">
              <a:spcBef>
                <a:spcPts val="525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3000" smtClean="0">
                <a:solidFill>
                  <a:srgbClr val="FFFFFF"/>
                </a:solidFill>
              </a:rPr>
              <a:t>Server Appearance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67598"/>
            <a:ext cx="4648200" cy="1303654"/>
          </a:xfrm>
          <a:prstGeom prst="rect">
            <a:avLst/>
          </a:prstGeom>
        </p:spPr>
      </p:pic>
    </p:spTree>
  </p:cSld>
  <p:clrMapOvr>
    <a:masterClrMapping/>
  </p:clrMapOvr>
  <p:transition advTm="5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reeform 2185"/>
          <p:cNvSpPr>
            <a:spLocks/>
          </p:cNvSpPr>
          <p:nvPr/>
        </p:nvSpPr>
        <p:spPr bwMode="auto">
          <a:xfrm>
            <a:off x="228600" y="2419350"/>
            <a:ext cx="3276600" cy="1981200"/>
          </a:xfrm>
          <a:custGeom>
            <a:avLst/>
            <a:gdLst>
              <a:gd name="T0" fmla="*/ 0 w 2429"/>
              <a:gd name="T1" fmla="*/ 2147483646 h 1411"/>
              <a:gd name="T2" fmla="*/ 2147483646 w 2429"/>
              <a:gd name="T3" fmla="*/ 0 h 1411"/>
              <a:gd name="T4" fmla="*/ 2147483646 w 2429"/>
              <a:gd name="T5" fmla="*/ 2147483646 h 1411"/>
              <a:gd name="T6" fmla="*/ 2147483646 w 2429"/>
              <a:gd name="T7" fmla="*/ 2147483646 h 1411"/>
              <a:gd name="T8" fmla="*/ 0 w 2429"/>
              <a:gd name="T9" fmla="*/ 2147483646 h 14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29" h="1411">
                <a:moveTo>
                  <a:pt x="0" y="571"/>
                </a:moveTo>
                <a:lnTo>
                  <a:pt x="854" y="0"/>
                </a:lnTo>
                <a:lnTo>
                  <a:pt x="2429" y="761"/>
                </a:lnTo>
                <a:lnTo>
                  <a:pt x="1512" y="1411"/>
                </a:lnTo>
                <a:lnTo>
                  <a:pt x="0" y="571"/>
                </a:lnTo>
                <a:close/>
              </a:path>
            </a:pathLst>
          </a:custGeom>
          <a:gradFill rotWithShape="1">
            <a:gsLst>
              <a:gs pos="0">
                <a:srgbClr val="344A61"/>
              </a:gs>
              <a:gs pos="80000">
                <a:srgbClr val="476481"/>
              </a:gs>
              <a:gs pos="100000">
                <a:srgbClr val="466482"/>
              </a:gs>
            </a:gsLst>
            <a:lin ang="16200000"/>
          </a:gradFill>
          <a:ln w="9525" cap="flat" cmpd="sng" algn="ctr">
            <a:solidFill>
              <a:srgbClr val="4D657C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endParaRPr lang="zh-CN" altLang="en-US" b="0">
              <a:ea typeface="+mn-ea"/>
            </a:endParaRPr>
          </a:p>
        </p:txBody>
      </p:sp>
      <p:sp>
        <p:nvSpPr>
          <p:cNvPr id="51203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" y="171450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UML N12 Series Structure (Continued)</a:t>
            </a:r>
          </a:p>
        </p:txBody>
      </p:sp>
      <p:sp>
        <p:nvSpPr>
          <p:cNvPr id="63493" name="TextBox 339"/>
          <p:cNvSpPr txBox="1">
            <a:spLocks noChangeArrowheads="1"/>
          </p:cNvSpPr>
          <p:nvPr/>
        </p:nvSpPr>
        <p:spPr bwMode="auto">
          <a:xfrm>
            <a:off x="533400" y="4019550"/>
            <a:ext cx="8651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Back-end</a:t>
            </a:r>
          </a:p>
        </p:txBody>
      </p:sp>
      <p:grpSp>
        <p:nvGrpSpPr>
          <p:cNvPr id="100969" name="Group 617"/>
          <p:cNvGrpSpPr>
            <a:grpSpLocks/>
          </p:cNvGrpSpPr>
          <p:nvPr/>
        </p:nvGrpSpPr>
        <p:grpSpPr bwMode="auto">
          <a:xfrm>
            <a:off x="1433513" y="1708150"/>
            <a:ext cx="1538287" cy="863600"/>
            <a:chOff x="2112" y="1541"/>
            <a:chExt cx="969" cy="544"/>
          </a:xfrm>
        </p:grpSpPr>
        <p:sp>
          <p:nvSpPr>
            <p:cNvPr id="63609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610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611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73" name="Group 621"/>
          <p:cNvGrpSpPr>
            <a:grpSpLocks/>
          </p:cNvGrpSpPr>
          <p:nvPr/>
        </p:nvGrpSpPr>
        <p:grpSpPr bwMode="auto">
          <a:xfrm>
            <a:off x="1433513" y="1622425"/>
            <a:ext cx="1538287" cy="863600"/>
            <a:chOff x="2112" y="1541"/>
            <a:chExt cx="969" cy="544"/>
          </a:xfrm>
        </p:grpSpPr>
        <p:sp>
          <p:nvSpPr>
            <p:cNvPr id="63606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607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608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77" name="Group 625"/>
          <p:cNvGrpSpPr>
            <a:grpSpLocks/>
          </p:cNvGrpSpPr>
          <p:nvPr/>
        </p:nvGrpSpPr>
        <p:grpSpPr bwMode="auto">
          <a:xfrm>
            <a:off x="1433513" y="1546225"/>
            <a:ext cx="1538287" cy="863600"/>
            <a:chOff x="2112" y="1541"/>
            <a:chExt cx="969" cy="544"/>
          </a:xfrm>
        </p:grpSpPr>
        <p:sp>
          <p:nvSpPr>
            <p:cNvPr id="63603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604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605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53" name="Group 601"/>
          <p:cNvGrpSpPr>
            <a:grpSpLocks/>
          </p:cNvGrpSpPr>
          <p:nvPr/>
        </p:nvGrpSpPr>
        <p:grpSpPr bwMode="auto">
          <a:xfrm>
            <a:off x="1981200" y="2012950"/>
            <a:ext cx="1538288" cy="863600"/>
            <a:chOff x="2112" y="1541"/>
            <a:chExt cx="969" cy="544"/>
          </a:xfrm>
        </p:grpSpPr>
        <p:sp>
          <p:nvSpPr>
            <p:cNvPr id="63597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98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99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57" name="Group 605"/>
          <p:cNvGrpSpPr>
            <a:grpSpLocks/>
          </p:cNvGrpSpPr>
          <p:nvPr/>
        </p:nvGrpSpPr>
        <p:grpSpPr bwMode="auto">
          <a:xfrm>
            <a:off x="1981200" y="1905000"/>
            <a:ext cx="1538288" cy="863600"/>
            <a:chOff x="2112" y="1541"/>
            <a:chExt cx="969" cy="544"/>
          </a:xfrm>
        </p:grpSpPr>
        <p:sp>
          <p:nvSpPr>
            <p:cNvPr id="63594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95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96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61" name="Group 609"/>
          <p:cNvGrpSpPr>
            <a:grpSpLocks/>
          </p:cNvGrpSpPr>
          <p:nvPr/>
        </p:nvGrpSpPr>
        <p:grpSpPr bwMode="auto">
          <a:xfrm>
            <a:off x="1981200" y="1800225"/>
            <a:ext cx="1538288" cy="863600"/>
            <a:chOff x="2112" y="1541"/>
            <a:chExt cx="969" cy="544"/>
          </a:xfrm>
        </p:grpSpPr>
        <p:sp>
          <p:nvSpPr>
            <p:cNvPr id="63591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92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93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sp>
        <p:nvSpPr>
          <p:cNvPr id="63502" name="TextBox 369"/>
          <p:cNvSpPr txBox="1">
            <a:spLocks noChangeArrowheads="1"/>
          </p:cNvSpPr>
          <p:nvPr/>
        </p:nvSpPr>
        <p:spPr bwMode="auto">
          <a:xfrm>
            <a:off x="3352800" y="150495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Calibri" pitchFamily="34" charset="0"/>
              </a:rPr>
              <a:t>Front-end</a:t>
            </a:r>
          </a:p>
        </p:txBody>
      </p:sp>
      <p:grpSp>
        <p:nvGrpSpPr>
          <p:cNvPr id="100937" name="Group 585"/>
          <p:cNvGrpSpPr>
            <a:grpSpLocks/>
          </p:cNvGrpSpPr>
          <p:nvPr/>
        </p:nvGrpSpPr>
        <p:grpSpPr bwMode="auto">
          <a:xfrm>
            <a:off x="2514600" y="2260600"/>
            <a:ext cx="1538288" cy="863600"/>
            <a:chOff x="2112" y="1541"/>
            <a:chExt cx="969" cy="544"/>
          </a:xfrm>
        </p:grpSpPr>
        <p:sp>
          <p:nvSpPr>
            <p:cNvPr id="63585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86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87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41" name="Group 589"/>
          <p:cNvGrpSpPr>
            <a:grpSpLocks/>
          </p:cNvGrpSpPr>
          <p:nvPr/>
        </p:nvGrpSpPr>
        <p:grpSpPr bwMode="auto">
          <a:xfrm>
            <a:off x="2514600" y="2165350"/>
            <a:ext cx="1538288" cy="863600"/>
            <a:chOff x="2112" y="1541"/>
            <a:chExt cx="969" cy="544"/>
          </a:xfrm>
        </p:grpSpPr>
        <p:sp>
          <p:nvSpPr>
            <p:cNvPr id="63582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83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84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45" name="Group 593"/>
          <p:cNvGrpSpPr>
            <a:grpSpLocks/>
          </p:cNvGrpSpPr>
          <p:nvPr/>
        </p:nvGrpSpPr>
        <p:grpSpPr bwMode="auto">
          <a:xfrm>
            <a:off x="2514600" y="2044700"/>
            <a:ext cx="1538288" cy="863600"/>
            <a:chOff x="2112" y="1541"/>
            <a:chExt cx="969" cy="544"/>
          </a:xfrm>
        </p:grpSpPr>
        <p:sp>
          <p:nvSpPr>
            <p:cNvPr id="63579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80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81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15" name="Group 563"/>
          <p:cNvGrpSpPr>
            <a:grpSpLocks/>
          </p:cNvGrpSpPr>
          <p:nvPr/>
        </p:nvGrpSpPr>
        <p:grpSpPr bwMode="auto">
          <a:xfrm>
            <a:off x="3048000" y="2495550"/>
            <a:ext cx="1538288" cy="914400"/>
            <a:chOff x="2112" y="1541"/>
            <a:chExt cx="969" cy="544"/>
          </a:xfrm>
        </p:grpSpPr>
        <p:sp>
          <p:nvSpPr>
            <p:cNvPr id="63573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74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75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25" name="Group 573"/>
          <p:cNvGrpSpPr>
            <a:grpSpLocks/>
          </p:cNvGrpSpPr>
          <p:nvPr/>
        </p:nvGrpSpPr>
        <p:grpSpPr bwMode="auto">
          <a:xfrm>
            <a:off x="3048000" y="2419350"/>
            <a:ext cx="1524000" cy="892175"/>
            <a:chOff x="2112" y="1541"/>
            <a:chExt cx="969" cy="544"/>
          </a:xfrm>
        </p:grpSpPr>
        <p:sp>
          <p:nvSpPr>
            <p:cNvPr id="63570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71" name="Freeform 423"/>
            <p:cNvSpPr>
              <a:spLocks/>
            </p:cNvSpPr>
            <p:nvPr/>
          </p:nvSpPr>
          <p:spPr bwMode="auto">
            <a:xfrm>
              <a:off x="2458" y="1674"/>
              <a:ext cx="622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72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29" name="Group 577"/>
          <p:cNvGrpSpPr>
            <a:grpSpLocks/>
          </p:cNvGrpSpPr>
          <p:nvPr/>
        </p:nvGrpSpPr>
        <p:grpSpPr bwMode="auto">
          <a:xfrm>
            <a:off x="3067050" y="2276475"/>
            <a:ext cx="1504950" cy="930275"/>
            <a:chOff x="2112" y="1541"/>
            <a:chExt cx="969" cy="544"/>
          </a:xfrm>
        </p:grpSpPr>
        <p:sp>
          <p:nvSpPr>
            <p:cNvPr id="63567" name="Freeform 424"/>
            <p:cNvSpPr>
              <a:spLocks/>
            </p:cNvSpPr>
            <p:nvPr/>
          </p:nvSpPr>
          <p:spPr bwMode="auto">
            <a:xfrm>
              <a:off x="2115" y="1541"/>
              <a:ext cx="966" cy="496"/>
            </a:xfrm>
            <a:custGeom>
              <a:avLst/>
              <a:gdLst>
                <a:gd name="T0" fmla="*/ 0 w 966"/>
                <a:gd name="T1" fmla="*/ 196850 h 496"/>
                <a:gd name="T2" fmla="*/ 0 w 966"/>
                <a:gd name="T3" fmla="*/ 901700 h 496"/>
                <a:gd name="T4" fmla="*/ 336550 w 966"/>
                <a:gd name="T5" fmla="*/ 679450 h 496"/>
                <a:gd name="T6" fmla="*/ 339725 w 966"/>
                <a:gd name="T7" fmla="*/ 0 h 496"/>
                <a:gd name="T8" fmla="*/ 0 w 966"/>
                <a:gd name="T9" fmla="*/ 196850 h 4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66" h="496">
                  <a:moveTo>
                    <a:pt x="626" y="0"/>
                  </a:moveTo>
                  <a:lnTo>
                    <a:pt x="0" y="328"/>
                  </a:lnTo>
                  <a:lnTo>
                    <a:pt x="348" y="496"/>
                  </a:lnTo>
                  <a:lnTo>
                    <a:pt x="966" y="138"/>
                  </a:lnTo>
                  <a:lnTo>
                    <a:pt x="626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68" name="Freeform 423"/>
            <p:cNvSpPr>
              <a:spLocks/>
            </p:cNvSpPr>
            <p:nvPr/>
          </p:nvSpPr>
          <p:spPr bwMode="auto">
            <a:xfrm>
              <a:off x="2459" y="1674"/>
              <a:ext cx="621" cy="410"/>
            </a:xfrm>
            <a:custGeom>
              <a:avLst/>
              <a:gdLst>
                <a:gd name="T0" fmla="*/ 0 w 622"/>
                <a:gd name="T1" fmla="*/ 0 h 410"/>
                <a:gd name="T2" fmla="*/ 0 w 622"/>
                <a:gd name="T3" fmla="*/ 711200 h 410"/>
                <a:gd name="T4" fmla="*/ 88900 w 622"/>
                <a:gd name="T5" fmla="*/ 755650 h 410"/>
                <a:gd name="T6" fmla="*/ 92075 w 622"/>
                <a:gd name="T7" fmla="*/ 60325 h 410"/>
                <a:gd name="T8" fmla="*/ 0 w 622"/>
                <a:gd name="T9" fmla="*/ 0 h 4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2" h="410">
                  <a:moveTo>
                    <a:pt x="620" y="0"/>
                  </a:moveTo>
                  <a:lnTo>
                    <a:pt x="0" y="363"/>
                  </a:lnTo>
                  <a:lnTo>
                    <a:pt x="5" y="410"/>
                  </a:lnTo>
                  <a:lnTo>
                    <a:pt x="622" y="50"/>
                  </a:lnTo>
                  <a:lnTo>
                    <a:pt x="62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69" name="Freeform 422"/>
            <p:cNvSpPr>
              <a:spLocks/>
            </p:cNvSpPr>
            <p:nvPr/>
          </p:nvSpPr>
          <p:spPr bwMode="auto">
            <a:xfrm>
              <a:off x="2112" y="1872"/>
              <a:ext cx="351" cy="213"/>
            </a:xfrm>
            <a:custGeom>
              <a:avLst/>
              <a:gdLst>
                <a:gd name="T0" fmla="*/ 0 w 351"/>
                <a:gd name="T1" fmla="*/ 200025 h 213"/>
                <a:gd name="T2" fmla="*/ 88900 w 351"/>
                <a:gd name="T3" fmla="*/ 250825 h 213"/>
                <a:gd name="T4" fmla="*/ 422275 w 351"/>
                <a:gd name="T5" fmla="*/ 44450 h 213"/>
                <a:gd name="T6" fmla="*/ 314325 w 351"/>
                <a:gd name="T7" fmla="*/ 0 h 213"/>
                <a:gd name="T8" fmla="*/ 0 w 351"/>
                <a:gd name="T9" fmla="*/ 200025 h 2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1" h="213">
                  <a:moveTo>
                    <a:pt x="0" y="0"/>
                  </a:moveTo>
                  <a:lnTo>
                    <a:pt x="3" y="44"/>
                  </a:lnTo>
                  <a:lnTo>
                    <a:pt x="351" y="213"/>
                  </a:lnTo>
                  <a:lnTo>
                    <a:pt x="350" y="16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344A61"/>
                </a:gs>
                <a:gs pos="80000">
                  <a:srgbClr val="476481"/>
                </a:gs>
                <a:gs pos="100000">
                  <a:srgbClr val="466482"/>
                </a:gs>
              </a:gsLst>
              <a:lin ang="16200000"/>
            </a:gradFill>
            <a:ln w="9525" cap="flat" cmpd="sng" algn="ctr">
              <a:solidFill>
                <a:srgbClr val="4D657C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18" name="Group 566"/>
          <p:cNvGrpSpPr>
            <a:grpSpLocks/>
          </p:cNvGrpSpPr>
          <p:nvPr/>
        </p:nvGrpSpPr>
        <p:grpSpPr bwMode="auto">
          <a:xfrm>
            <a:off x="1066800" y="2038350"/>
            <a:ext cx="2438400" cy="1641475"/>
            <a:chOff x="720" y="1176"/>
            <a:chExt cx="1634" cy="1100"/>
          </a:xfrm>
        </p:grpSpPr>
        <p:sp>
          <p:nvSpPr>
            <p:cNvPr id="63548" name="Freeform 27"/>
            <p:cNvSpPr>
              <a:spLocks/>
            </p:cNvSpPr>
            <p:nvPr/>
          </p:nvSpPr>
          <p:spPr bwMode="auto">
            <a:xfrm>
              <a:off x="722" y="1176"/>
              <a:ext cx="206" cy="296"/>
            </a:xfrm>
            <a:custGeom>
              <a:avLst/>
              <a:gdLst>
                <a:gd name="T0" fmla="*/ 6350 w 208"/>
                <a:gd name="T1" fmla="*/ 219075 h 296"/>
                <a:gd name="T2" fmla="*/ 3175 w 208"/>
                <a:gd name="T3" fmla="*/ 161925 h 296"/>
                <a:gd name="T4" fmla="*/ 0 w 208"/>
                <a:gd name="T5" fmla="*/ 885825 h 296"/>
                <a:gd name="T6" fmla="*/ 266700 w 208"/>
                <a:gd name="T7" fmla="*/ 711200 h 296"/>
                <a:gd name="T8" fmla="*/ 269875 w 208"/>
                <a:gd name="T9" fmla="*/ 0 h 296"/>
                <a:gd name="T10" fmla="*/ 9525 w 208"/>
                <a:gd name="T11" fmla="*/ 155575 h 296"/>
                <a:gd name="T12" fmla="*/ 9525 w 208"/>
                <a:gd name="T13" fmla="*/ 155575 h 296"/>
                <a:gd name="T14" fmla="*/ 3175 w 208"/>
                <a:gd name="T15" fmla="*/ 889000 h 296"/>
                <a:gd name="T16" fmla="*/ 3175 w 208"/>
                <a:gd name="T17" fmla="*/ 889000 h 2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8" h="296">
                  <a:moveTo>
                    <a:pt x="12" y="296"/>
                  </a:moveTo>
                  <a:lnTo>
                    <a:pt x="208" y="216"/>
                  </a:lnTo>
                  <a:lnTo>
                    <a:pt x="206" y="212"/>
                  </a:lnTo>
                  <a:lnTo>
                    <a:pt x="208" y="0"/>
                  </a:lnTo>
                  <a:lnTo>
                    <a:pt x="0" y="128"/>
                  </a:lnTo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DB64BE"/>
                </a:gs>
              </a:gsLst>
              <a:lin ang="16200000"/>
            </a:gradFill>
            <a:ln w="9525" cap="flat" cmpd="sng" algn="ctr">
              <a:solidFill>
                <a:srgbClr val="9C247F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49" name="Freeform 20"/>
            <p:cNvSpPr>
              <a:spLocks/>
            </p:cNvSpPr>
            <p:nvPr/>
          </p:nvSpPr>
          <p:spPr bwMode="auto">
            <a:xfrm>
              <a:off x="926" y="1178"/>
              <a:ext cx="1423" cy="966"/>
            </a:xfrm>
            <a:custGeom>
              <a:avLst/>
              <a:gdLst>
                <a:gd name="T0" fmla="*/ 0 w 1426"/>
                <a:gd name="T1" fmla="*/ 0 h 966"/>
                <a:gd name="T2" fmla="*/ 3175 w 1426"/>
                <a:gd name="T3" fmla="*/ 701675 h 966"/>
                <a:gd name="T4" fmla="*/ 1638300 w 1426"/>
                <a:gd name="T5" fmla="*/ 1517650 h 966"/>
                <a:gd name="T6" fmla="*/ 1638300 w 1426"/>
                <a:gd name="T7" fmla="*/ 809625 h 966"/>
                <a:gd name="T8" fmla="*/ 0 w 1426"/>
                <a:gd name="T9" fmla="*/ 0 h 9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6" h="966">
                  <a:moveTo>
                    <a:pt x="2" y="0"/>
                  </a:moveTo>
                  <a:lnTo>
                    <a:pt x="0" y="242"/>
                  </a:lnTo>
                  <a:lnTo>
                    <a:pt x="1422" y="966"/>
                  </a:lnTo>
                  <a:lnTo>
                    <a:pt x="1426" y="713"/>
                  </a:lnTo>
                  <a:lnTo>
                    <a:pt x="2" y="0"/>
                  </a:lnTo>
                  <a:close/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DB64BE"/>
                </a:gs>
              </a:gsLst>
              <a:lin ang="16200000"/>
            </a:gradFill>
            <a:ln w="9525" cap="flat" cmpd="sng" algn="ctr">
              <a:solidFill>
                <a:srgbClr val="9C247F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50" name="Freeform 27"/>
            <p:cNvSpPr>
              <a:spLocks/>
            </p:cNvSpPr>
            <p:nvPr/>
          </p:nvSpPr>
          <p:spPr bwMode="auto">
            <a:xfrm>
              <a:off x="2141" y="1887"/>
              <a:ext cx="213" cy="389"/>
            </a:xfrm>
            <a:custGeom>
              <a:avLst/>
              <a:gdLst>
                <a:gd name="T0" fmla="*/ 6350 w 213"/>
                <a:gd name="T1" fmla="*/ 219075 h 389"/>
                <a:gd name="T2" fmla="*/ 3175 w 213"/>
                <a:gd name="T3" fmla="*/ 161925 h 389"/>
                <a:gd name="T4" fmla="*/ 0 w 213"/>
                <a:gd name="T5" fmla="*/ 885825 h 389"/>
                <a:gd name="T6" fmla="*/ 266700 w 213"/>
                <a:gd name="T7" fmla="*/ 711200 h 389"/>
                <a:gd name="T8" fmla="*/ 269875 w 213"/>
                <a:gd name="T9" fmla="*/ 0 h 389"/>
                <a:gd name="T10" fmla="*/ 9525 w 213"/>
                <a:gd name="T11" fmla="*/ 155575 h 389"/>
                <a:gd name="T12" fmla="*/ 9525 w 213"/>
                <a:gd name="T13" fmla="*/ 155575 h 389"/>
                <a:gd name="T14" fmla="*/ 3175 w 213"/>
                <a:gd name="T15" fmla="*/ 889000 h 389"/>
                <a:gd name="T16" fmla="*/ 3175 w 213"/>
                <a:gd name="T17" fmla="*/ 889000 h 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13" h="389">
                  <a:moveTo>
                    <a:pt x="208" y="251"/>
                  </a:moveTo>
                  <a:lnTo>
                    <a:pt x="213" y="0"/>
                  </a:lnTo>
                  <a:lnTo>
                    <a:pt x="0" y="134"/>
                  </a:lnTo>
                  <a:lnTo>
                    <a:pt x="3" y="389"/>
                  </a:lnTo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DB64BE"/>
                </a:gs>
              </a:gsLst>
              <a:lin ang="16200000"/>
            </a:gradFill>
            <a:ln w="9525" cap="flat" cmpd="sng" algn="ctr">
              <a:solidFill>
                <a:srgbClr val="9C247F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grpSp>
          <p:nvGrpSpPr>
            <p:cNvPr id="51258" name="Group 48"/>
            <p:cNvGrpSpPr>
              <a:grpSpLocks/>
            </p:cNvGrpSpPr>
            <p:nvPr/>
          </p:nvGrpSpPr>
          <p:grpSpPr bwMode="auto">
            <a:xfrm>
              <a:off x="1680" y="1620"/>
              <a:ext cx="528" cy="480"/>
              <a:chOff x="6812753" y="2419350"/>
              <a:chExt cx="419423" cy="371476"/>
            </a:xfrm>
          </p:grpSpPr>
          <p:sp>
            <p:nvSpPr>
              <p:cNvPr id="100658" name="Oval 681"/>
              <p:cNvSpPr/>
              <p:nvPr/>
            </p:nvSpPr>
            <p:spPr>
              <a:xfrm>
                <a:off x="6927376" y="2419350"/>
                <a:ext cx="304800" cy="304800"/>
              </a:xfrm>
              <a:prstGeom prst="ellipse">
                <a:avLst/>
              </a:prstGeom>
              <a:ln>
                <a:noFill/>
              </a:ln>
              <a:scene3d>
                <a:camera prst="isometricLeftDown">
                  <a:rot lat="2220000" lon="2700000" rev="0"/>
                </a:camera>
                <a:lightRig rig="threePt" dir="t"/>
              </a:scene3d>
              <a:sp3d extrusionH="12700" contourW="6350" prstMaterial="legacyWireframe">
                <a:bevelT w="31750" h="31750"/>
                <a:bevelB w="317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00659" name="Oval 682"/>
              <p:cNvSpPr/>
              <p:nvPr/>
            </p:nvSpPr>
            <p:spPr>
              <a:xfrm>
                <a:off x="6812753" y="2486026"/>
                <a:ext cx="304800" cy="304800"/>
              </a:xfrm>
              <a:prstGeom prst="ellipse">
                <a:avLst/>
              </a:prstGeom>
              <a:ln>
                <a:noFill/>
              </a:ln>
              <a:scene3d>
                <a:camera prst="isometricLeftDown">
                  <a:rot lat="2220000" lon="2700000" rev="0"/>
                </a:camera>
                <a:lightRig rig="threePt" dir="t"/>
              </a:scene3d>
              <a:sp3d extrusionH="12700" contourW="6350" prstMaterial="legacyWireframe">
                <a:bevelT w="31750" h="31750"/>
                <a:bevelB w="317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00660" name="Oval 683"/>
              <p:cNvSpPr/>
              <p:nvPr/>
            </p:nvSpPr>
            <p:spPr>
              <a:xfrm>
                <a:off x="6869897" y="2452692"/>
                <a:ext cx="304800" cy="304800"/>
              </a:xfrm>
              <a:prstGeom prst="ellipse">
                <a:avLst/>
              </a:prstGeom>
              <a:ln>
                <a:noFill/>
              </a:ln>
              <a:scene3d>
                <a:camera prst="isometricLeftDown">
                  <a:rot lat="2220000" lon="2700000" rev="0"/>
                </a:camera>
                <a:lightRig rig="threePt" dir="t"/>
              </a:scene3d>
              <a:sp3d extrusionH="12700" contourW="6350" prstMaterial="legacyWireframe">
                <a:bevelT w="31750" h="31750"/>
                <a:bevelB w="317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51262" name="Group 48"/>
            <p:cNvGrpSpPr>
              <a:grpSpLocks/>
            </p:cNvGrpSpPr>
            <p:nvPr/>
          </p:nvGrpSpPr>
          <p:grpSpPr bwMode="auto">
            <a:xfrm>
              <a:off x="1248" y="1380"/>
              <a:ext cx="528" cy="480"/>
              <a:chOff x="6812753" y="2419350"/>
              <a:chExt cx="419423" cy="371476"/>
            </a:xfrm>
          </p:grpSpPr>
          <p:sp>
            <p:nvSpPr>
              <p:cNvPr id="100661" name="Oval 681"/>
              <p:cNvSpPr/>
              <p:nvPr/>
            </p:nvSpPr>
            <p:spPr>
              <a:xfrm>
                <a:off x="6927376" y="2419350"/>
                <a:ext cx="304800" cy="304800"/>
              </a:xfrm>
              <a:prstGeom prst="ellipse">
                <a:avLst/>
              </a:prstGeom>
              <a:ln>
                <a:noFill/>
              </a:ln>
              <a:scene3d>
                <a:camera prst="isometricLeftDown">
                  <a:rot lat="2220000" lon="2700000" rev="0"/>
                </a:camera>
                <a:lightRig rig="threePt" dir="t"/>
              </a:scene3d>
              <a:sp3d extrusionH="12700" contourW="6350" prstMaterial="legacyWireframe">
                <a:bevelT w="31750" h="31750"/>
                <a:bevelB w="317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00662" name="Oval 682"/>
              <p:cNvSpPr/>
              <p:nvPr/>
            </p:nvSpPr>
            <p:spPr>
              <a:xfrm>
                <a:off x="6812753" y="2486026"/>
                <a:ext cx="304800" cy="304800"/>
              </a:xfrm>
              <a:prstGeom prst="ellipse">
                <a:avLst/>
              </a:prstGeom>
              <a:ln>
                <a:noFill/>
              </a:ln>
              <a:scene3d>
                <a:camera prst="isometricLeftDown">
                  <a:rot lat="2220000" lon="2700000" rev="0"/>
                </a:camera>
                <a:lightRig rig="threePt" dir="t"/>
              </a:scene3d>
              <a:sp3d extrusionH="12700" contourW="6350" prstMaterial="legacyWireframe">
                <a:bevelT w="31750" h="31750"/>
                <a:bevelB w="317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100663" name="Oval 683"/>
              <p:cNvSpPr/>
              <p:nvPr/>
            </p:nvSpPr>
            <p:spPr>
              <a:xfrm>
                <a:off x="6869897" y="2452692"/>
                <a:ext cx="304800" cy="304800"/>
              </a:xfrm>
              <a:prstGeom prst="ellipse">
                <a:avLst/>
              </a:prstGeom>
              <a:ln>
                <a:noFill/>
              </a:ln>
              <a:scene3d>
                <a:camera prst="isometricLeftDown">
                  <a:rot lat="2220000" lon="2700000" rev="0"/>
                </a:camera>
                <a:lightRig rig="threePt" dir="t"/>
              </a:scene3d>
              <a:sp3d extrusionH="12700" contourW="6350" prstMaterial="legacyWireframe">
                <a:bevelT w="31750" h="31750"/>
                <a:bevelB w="317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51266" name="Group 48"/>
            <p:cNvGrpSpPr>
              <a:grpSpLocks/>
            </p:cNvGrpSpPr>
            <p:nvPr/>
          </p:nvGrpSpPr>
          <p:grpSpPr bwMode="auto">
            <a:xfrm>
              <a:off x="768" y="1188"/>
              <a:ext cx="528" cy="480"/>
              <a:chOff x="6812753" y="2419350"/>
              <a:chExt cx="419423" cy="371476"/>
            </a:xfrm>
          </p:grpSpPr>
          <p:sp>
            <p:nvSpPr>
              <p:cNvPr id="682" name="Oval 681"/>
              <p:cNvSpPr/>
              <p:nvPr/>
            </p:nvSpPr>
            <p:spPr>
              <a:xfrm>
                <a:off x="6927376" y="2419350"/>
                <a:ext cx="304800" cy="304800"/>
              </a:xfrm>
              <a:prstGeom prst="ellipse">
                <a:avLst/>
              </a:prstGeom>
              <a:ln>
                <a:noFill/>
              </a:ln>
              <a:scene3d>
                <a:camera prst="isometricLeftDown">
                  <a:rot lat="2220000" lon="2700000" rev="0"/>
                </a:camera>
                <a:lightRig rig="threePt" dir="t"/>
              </a:scene3d>
              <a:sp3d extrusionH="12700" contourW="6350" prstMaterial="legacyWireframe">
                <a:bevelT w="31750" h="31750"/>
                <a:bevelB w="317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683" name="Oval 682"/>
              <p:cNvSpPr/>
              <p:nvPr/>
            </p:nvSpPr>
            <p:spPr>
              <a:xfrm>
                <a:off x="6812753" y="2486026"/>
                <a:ext cx="304800" cy="304800"/>
              </a:xfrm>
              <a:prstGeom prst="ellipse">
                <a:avLst/>
              </a:prstGeom>
              <a:ln>
                <a:noFill/>
              </a:ln>
              <a:scene3d>
                <a:camera prst="isometricLeftDown">
                  <a:rot lat="2220000" lon="2700000" rev="0"/>
                </a:camera>
                <a:lightRig rig="threePt" dir="t"/>
              </a:scene3d>
              <a:sp3d extrusionH="12700" contourW="6350" prstMaterial="legacyWireframe">
                <a:bevelT w="31750" h="31750"/>
                <a:bevelB w="317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684" name="Oval 683"/>
              <p:cNvSpPr/>
              <p:nvPr/>
            </p:nvSpPr>
            <p:spPr>
              <a:xfrm>
                <a:off x="6869897" y="2452692"/>
                <a:ext cx="304800" cy="304800"/>
              </a:xfrm>
              <a:prstGeom prst="ellipse">
                <a:avLst/>
              </a:prstGeom>
              <a:ln>
                <a:noFill/>
              </a:ln>
              <a:scene3d>
                <a:camera prst="isometricLeftDown">
                  <a:rot lat="2220000" lon="2700000" rev="0"/>
                </a:camera>
                <a:lightRig rig="threePt" dir="t"/>
              </a:scene3d>
              <a:sp3d extrusionH="12700" contourW="6350" prstMaterial="legacyWireframe">
                <a:bevelT w="31750" h="31750"/>
                <a:bevelB w="31750" h="317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sp>
          <p:nvSpPr>
            <p:cNvPr id="63554" name="Freeform 671"/>
            <p:cNvSpPr>
              <a:spLocks/>
            </p:cNvSpPr>
            <p:nvPr/>
          </p:nvSpPr>
          <p:spPr bwMode="auto">
            <a:xfrm>
              <a:off x="720" y="1306"/>
              <a:ext cx="1424" cy="967"/>
            </a:xfrm>
            <a:custGeom>
              <a:avLst/>
              <a:gdLst>
                <a:gd name="T0" fmla="*/ 2805 w 1424"/>
                <a:gd name="T1" fmla="*/ 0 h 967"/>
                <a:gd name="T2" fmla="*/ 1652090 w 1424"/>
                <a:gd name="T3" fmla="*/ 810618 h 967"/>
                <a:gd name="T4" fmla="*/ 1643676 w 1424"/>
                <a:gd name="T5" fmla="*/ 1539894 h 967"/>
                <a:gd name="T6" fmla="*/ 0 w 1424"/>
                <a:gd name="T7" fmla="*/ 729276 h 967"/>
                <a:gd name="T8" fmla="*/ 2805 w 1424"/>
                <a:gd name="T9" fmla="*/ 0 h 9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4" h="967">
                  <a:moveTo>
                    <a:pt x="4" y="0"/>
                  </a:moveTo>
                  <a:lnTo>
                    <a:pt x="1424" y="719"/>
                  </a:lnTo>
                  <a:lnTo>
                    <a:pt x="1421" y="967"/>
                  </a:lnTo>
                  <a:lnTo>
                    <a:pt x="0" y="206"/>
                  </a:lnTo>
                  <a:lnTo>
                    <a:pt x="4" y="0"/>
                  </a:lnTo>
                  <a:close/>
                </a:path>
              </a:pathLst>
            </a:custGeom>
            <a:gradFill rotWithShape="1">
              <a:gsLst>
                <a:gs pos="0">
                  <a:srgbClr val="9C247F"/>
                </a:gs>
                <a:gs pos="80000">
                  <a:srgbClr val="CB5CB3"/>
                </a:gs>
                <a:gs pos="100000">
                  <a:srgbClr val="DB64BE"/>
                </a:gs>
              </a:gsLst>
              <a:lin ang="16200000"/>
            </a:gradFill>
            <a:ln w="9525" cap="flat" cmpd="sng" algn="ctr">
              <a:solidFill>
                <a:srgbClr val="9C247F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23" name="Group 571"/>
          <p:cNvGrpSpPr>
            <a:grpSpLocks/>
          </p:cNvGrpSpPr>
          <p:nvPr/>
        </p:nvGrpSpPr>
        <p:grpSpPr bwMode="auto">
          <a:xfrm>
            <a:off x="3200400" y="2876550"/>
            <a:ext cx="5943600" cy="571500"/>
            <a:chOff x="2208" y="1836"/>
            <a:chExt cx="2971" cy="360"/>
          </a:xfrm>
        </p:grpSpPr>
        <p:sp>
          <p:nvSpPr>
            <p:cNvPr id="51272" name="Content Placeholder 2"/>
            <p:cNvSpPr txBox="1">
              <a:spLocks/>
            </p:cNvSpPr>
            <p:nvPr/>
          </p:nvSpPr>
          <p:spPr bwMode="auto">
            <a:xfrm>
              <a:off x="3330" y="1836"/>
              <a:ext cx="1849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altLang="zh-CN" b="0">
                  <a:solidFill>
                    <a:schemeClr val="bg1"/>
                  </a:solidFill>
                  <a:latin typeface="Helvetica World" pitchFamily="34" charset="0"/>
                </a:rPr>
                <a:t>3 Fan Modules</a:t>
              </a:r>
            </a:p>
          </p:txBody>
        </p:sp>
        <p:cxnSp>
          <p:nvCxnSpPr>
            <p:cNvPr id="51273" name="Straight Connector 342"/>
            <p:cNvCxnSpPr>
              <a:cxnSpLocks noChangeShapeType="1"/>
            </p:cNvCxnSpPr>
            <p:nvPr/>
          </p:nvCxnSpPr>
          <p:spPr bwMode="auto">
            <a:xfrm>
              <a:off x="2208" y="2004"/>
              <a:ext cx="1024" cy="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</p:grpSp>
      <p:grpSp>
        <p:nvGrpSpPr>
          <p:cNvPr id="63513" name="Group 567"/>
          <p:cNvGrpSpPr>
            <a:grpSpLocks/>
          </p:cNvGrpSpPr>
          <p:nvPr/>
        </p:nvGrpSpPr>
        <p:grpSpPr bwMode="auto">
          <a:xfrm>
            <a:off x="381000" y="2605088"/>
            <a:ext cx="1219200" cy="957262"/>
            <a:chOff x="32" y="1332"/>
            <a:chExt cx="1054" cy="816"/>
          </a:xfrm>
        </p:grpSpPr>
        <p:sp>
          <p:nvSpPr>
            <p:cNvPr id="63543" name="Freeform 363"/>
            <p:cNvSpPr>
              <a:spLocks/>
            </p:cNvSpPr>
            <p:nvPr/>
          </p:nvSpPr>
          <p:spPr bwMode="auto">
            <a:xfrm>
              <a:off x="33" y="1332"/>
              <a:ext cx="1053" cy="591"/>
            </a:xfrm>
            <a:custGeom>
              <a:avLst/>
              <a:gdLst>
                <a:gd name="T0" fmla="*/ 301625 w 1053"/>
                <a:gd name="T1" fmla="*/ 711200 h 591"/>
                <a:gd name="T2" fmla="*/ 1193800 w 1053"/>
                <a:gd name="T3" fmla="*/ 146050 h 591"/>
                <a:gd name="T4" fmla="*/ 892175 w 1053"/>
                <a:gd name="T5" fmla="*/ 0 h 591"/>
                <a:gd name="T6" fmla="*/ 0 w 1053"/>
                <a:gd name="T7" fmla="*/ 571500 h 591"/>
                <a:gd name="T8" fmla="*/ 301625 w 1053"/>
                <a:gd name="T9" fmla="*/ 711200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3" h="591">
                  <a:moveTo>
                    <a:pt x="435" y="591"/>
                  </a:moveTo>
                  <a:lnTo>
                    <a:pt x="1053" y="207"/>
                  </a:lnTo>
                  <a:lnTo>
                    <a:pt x="621" y="0"/>
                  </a:lnTo>
                  <a:lnTo>
                    <a:pt x="0" y="366"/>
                  </a:lnTo>
                  <a:lnTo>
                    <a:pt x="435" y="591"/>
                  </a:lnTo>
                  <a:close/>
                </a:path>
              </a:pathLst>
            </a:custGeom>
            <a:gradFill rotWithShape="1">
              <a:gsLst>
                <a:gs pos="0">
                  <a:srgbClr val="CE4721"/>
                </a:gs>
                <a:gs pos="80000">
                  <a:srgbClr val="E18970"/>
                </a:gs>
                <a:gs pos="100000">
                  <a:srgbClr val="E98D73"/>
                </a:gs>
              </a:gsLst>
              <a:lin ang="16200000"/>
            </a:gradFill>
            <a:ln w="9525" cap="flat" cmpd="sng" algn="ctr">
              <a:solidFill>
                <a:srgbClr val="CE472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44" name="Freeform 364"/>
            <p:cNvSpPr>
              <a:spLocks/>
            </p:cNvSpPr>
            <p:nvPr/>
          </p:nvSpPr>
          <p:spPr bwMode="auto">
            <a:xfrm>
              <a:off x="468" y="1542"/>
              <a:ext cx="618" cy="606"/>
            </a:xfrm>
            <a:custGeom>
              <a:avLst/>
              <a:gdLst>
                <a:gd name="T0" fmla="*/ 0 w 618"/>
                <a:gd name="T1" fmla="*/ 568325 h 606"/>
                <a:gd name="T2" fmla="*/ 898525 w 618"/>
                <a:gd name="T3" fmla="*/ 0 h 606"/>
                <a:gd name="T4" fmla="*/ 898525 w 618"/>
                <a:gd name="T5" fmla="*/ 184150 h 606"/>
                <a:gd name="T6" fmla="*/ 0 w 618"/>
                <a:gd name="T7" fmla="*/ 762000 h 606"/>
                <a:gd name="T8" fmla="*/ 0 w 618"/>
                <a:gd name="T9" fmla="*/ 568325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8" h="606">
                  <a:moveTo>
                    <a:pt x="0" y="384"/>
                  </a:moveTo>
                  <a:lnTo>
                    <a:pt x="615" y="0"/>
                  </a:lnTo>
                  <a:lnTo>
                    <a:pt x="618" y="234"/>
                  </a:lnTo>
                  <a:lnTo>
                    <a:pt x="5" y="606"/>
                  </a:lnTo>
                  <a:lnTo>
                    <a:pt x="0" y="384"/>
                  </a:lnTo>
                  <a:close/>
                </a:path>
              </a:pathLst>
            </a:custGeom>
            <a:gradFill rotWithShape="1">
              <a:gsLst>
                <a:gs pos="0">
                  <a:srgbClr val="CE4721"/>
                </a:gs>
                <a:gs pos="80000">
                  <a:srgbClr val="E18970"/>
                </a:gs>
                <a:gs pos="100000">
                  <a:srgbClr val="E98D73"/>
                </a:gs>
              </a:gsLst>
              <a:lin ang="16200000"/>
            </a:gradFill>
            <a:ln w="9525" cap="flat" cmpd="sng" algn="ctr">
              <a:solidFill>
                <a:srgbClr val="CE472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45" name="Freeform 365"/>
            <p:cNvSpPr>
              <a:spLocks/>
            </p:cNvSpPr>
            <p:nvPr/>
          </p:nvSpPr>
          <p:spPr bwMode="auto">
            <a:xfrm>
              <a:off x="32" y="1697"/>
              <a:ext cx="439" cy="451"/>
            </a:xfrm>
            <a:custGeom>
              <a:avLst/>
              <a:gdLst>
                <a:gd name="T0" fmla="*/ 0 w 439"/>
                <a:gd name="T1" fmla="*/ 0 h 451"/>
                <a:gd name="T2" fmla="*/ 0 w 439"/>
                <a:gd name="T3" fmla="*/ 177800 h 451"/>
                <a:gd name="T4" fmla="*/ 304800 w 439"/>
                <a:gd name="T5" fmla="*/ 330200 h 451"/>
                <a:gd name="T6" fmla="*/ 304800 w 439"/>
                <a:gd name="T7" fmla="*/ 142875 h 451"/>
                <a:gd name="T8" fmla="*/ 0 w 439"/>
                <a:gd name="T9" fmla="*/ 0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" h="451">
                  <a:moveTo>
                    <a:pt x="0" y="0"/>
                  </a:moveTo>
                  <a:lnTo>
                    <a:pt x="0" y="214"/>
                  </a:lnTo>
                  <a:lnTo>
                    <a:pt x="439" y="451"/>
                  </a:lnTo>
                  <a:lnTo>
                    <a:pt x="438" y="22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E4721"/>
                </a:gs>
                <a:gs pos="80000">
                  <a:srgbClr val="E18970"/>
                </a:gs>
                <a:gs pos="100000">
                  <a:srgbClr val="E98D73"/>
                </a:gs>
              </a:gsLst>
              <a:lin ang="16200000"/>
            </a:gradFill>
            <a:ln w="9525" cap="flat" cmpd="sng" algn="ctr">
              <a:solidFill>
                <a:srgbClr val="CE472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81" name="组合 180"/>
          <p:cNvGrpSpPr>
            <a:grpSpLocks/>
          </p:cNvGrpSpPr>
          <p:nvPr/>
        </p:nvGrpSpPr>
        <p:grpSpPr bwMode="auto">
          <a:xfrm>
            <a:off x="3048000" y="1885950"/>
            <a:ext cx="5486400" cy="609600"/>
            <a:chOff x="3124200" y="1733550"/>
            <a:chExt cx="5486400" cy="609601"/>
          </a:xfrm>
        </p:grpSpPr>
        <p:sp>
          <p:nvSpPr>
            <p:cNvPr id="51279" name="Content Placeholder 2"/>
            <p:cNvSpPr txBox="1">
              <a:spLocks/>
            </p:cNvSpPr>
            <p:nvPr/>
          </p:nvSpPr>
          <p:spPr bwMode="auto">
            <a:xfrm>
              <a:off x="5334000" y="1733550"/>
              <a:ext cx="3276600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altLang="zh-CN" b="0">
                  <a:solidFill>
                    <a:schemeClr val="bg1"/>
                  </a:solidFill>
                  <a:latin typeface="Helvetica World" pitchFamily="34" charset="0"/>
                </a:rPr>
                <a:t>  12 x 3.5” HDDs</a:t>
              </a:r>
            </a:p>
          </p:txBody>
        </p:sp>
        <p:cxnSp>
          <p:nvCxnSpPr>
            <p:cNvPr id="148" name="Straight Connector 632"/>
            <p:cNvCxnSpPr/>
            <p:nvPr/>
          </p:nvCxnSpPr>
          <p:spPr bwMode="auto">
            <a:xfrm rot="16200000" flipH="1">
              <a:off x="3390900" y="2152651"/>
              <a:ext cx="381001" cy="0"/>
            </a:xfrm>
            <a:prstGeom prst="line">
              <a:avLst/>
            </a:prstGeom>
            <a:ln w="19050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281" name="Straight Connector 368"/>
            <p:cNvCxnSpPr>
              <a:cxnSpLocks noChangeShapeType="1"/>
            </p:cNvCxnSpPr>
            <p:nvPr/>
          </p:nvCxnSpPr>
          <p:spPr bwMode="auto">
            <a:xfrm rot="10800000">
              <a:off x="3124200" y="1962150"/>
              <a:ext cx="22098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</p:grpSp>
      <p:grpSp>
        <p:nvGrpSpPr>
          <p:cNvPr id="183" name="Group 567"/>
          <p:cNvGrpSpPr>
            <a:grpSpLocks/>
          </p:cNvGrpSpPr>
          <p:nvPr/>
        </p:nvGrpSpPr>
        <p:grpSpPr bwMode="auto">
          <a:xfrm>
            <a:off x="381000" y="2324100"/>
            <a:ext cx="1220788" cy="957263"/>
            <a:chOff x="32" y="1332"/>
            <a:chExt cx="1054" cy="816"/>
          </a:xfrm>
        </p:grpSpPr>
        <p:sp>
          <p:nvSpPr>
            <p:cNvPr id="184" name="Freeform 363"/>
            <p:cNvSpPr>
              <a:spLocks/>
            </p:cNvSpPr>
            <p:nvPr/>
          </p:nvSpPr>
          <p:spPr bwMode="auto">
            <a:xfrm>
              <a:off x="33" y="1332"/>
              <a:ext cx="1053" cy="591"/>
            </a:xfrm>
            <a:custGeom>
              <a:avLst/>
              <a:gdLst>
                <a:gd name="T0" fmla="*/ 301625 w 1053"/>
                <a:gd name="T1" fmla="*/ 711200 h 591"/>
                <a:gd name="T2" fmla="*/ 1193800 w 1053"/>
                <a:gd name="T3" fmla="*/ 146050 h 591"/>
                <a:gd name="T4" fmla="*/ 892175 w 1053"/>
                <a:gd name="T5" fmla="*/ 0 h 591"/>
                <a:gd name="T6" fmla="*/ 0 w 1053"/>
                <a:gd name="T7" fmla="*/ 571500 h 591"/>
                <a:gd name="T8" fmla="*/ 301625 w 1053"/>
                <a:gd name="T9" fmla="*/ 711200 h 5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3" h="591">
                  <a:moveTo>
                    <a:pt x="435" y="591"/>
                  </a:moveTo>
                  <a:lnTo>
                    <a:pt x="1053" y="207"/>
                  </a:lnTo>
                  <a:lnTo>
                    <a:pt x="621" y="0"/>
                  </a:lnTo>
                  <a:lnTo>
                    <a:pt x="0" y="366"/>
                  </a:lnTo>
                  <a:lnTo>
                    <a:pt x="435" y="591"/>
                  </a:lnTo>
                  <a:close/>
                </a:path>
              </a:pathLst>
            </a:custGeom>
            <a:gradFill rotWithShape="1">
              <a:gsLst>
                <a:gs pos="0">
                  <a:srgbClr val="CE4721"/>
                </a:gs>
                <a:gs pos="80000">
                  <a:srgbClr val="E18970"/>
                </a:gs>
                <a:gs pos="100000">
                  <a:srgbClr val="E98D73"/>
                </a:gs>
              </a:gsLst>
              <a:lin ang="16200000"/>
            </a:gradFill>
            <a:ln w="9525" cap="flat" cmpd="sng" algn="ctr">
              <a:solidFill>
                <a:srgbClr val="CE472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185" name="Freeform 364"/>
            <p:cNvSpPr>
              <a:spLocks/>
            </p:cNvSpPr>
            <p:nvPr/>
          </p:nvSpPr>
          <p:spPr bwMode="auto">
            <a:xfrm>
              <a:off x="468" y="1542"/>
              <a:ext cx="618" cy="606"/>
            </a:xfrm>
            <a:custGeom>
              <a:avLst/>
              <a:gdLst>
                <a:gd name="T0" fmla="*/ 0 w 618"/>
                <a:gd name="T1" fmla="*/ 568325 h 606"/>
                <a:gd name="T2" fmla="*/ 898525 w 618"/>
                <a:gd name="T3" fmla="*/ 0 h 606"/>
                <a:gd name="T4" fmla="*/ 898525 w 618"/>
                <a:gd name="T5" fmla="*/ 184150 h 606"/>
                <a:gd name="T6" fmla="*/ 0 w 618"/>
                <a:gd name="T7" fmla="*/ 762000 h 606"/>
                <a:gd name="T8" fmla="*/ 0 w 618"/>
                <a:gd name="T9" fmla="*/ 568325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8" h="606">
                  <a:moveTo>
                    <a:pt x="0" y="384"/>
                  </a:moveTo>
                  <a:lnTo>
                    <a:pt x="615" y="0"/>
                  </a:lnTo>
                  <a:lnTo>
                    <a:pt x="618" y="234"/>
                  </a:lnTo>
                  <a:lnTo>
                    <a:pt x="5" y="606"/>
                  </a:lnTo>
                  <a:lnTo>
                    <a:pt x="0" y="384"/>
                  </a:lnTo>
                  <a:close/>
                </a:path>
              </a:pathLst>
            </a:custGeom>
            <a:gradFill rotWithShape="1">
              <a:gsLst>
                <a:gs pos="0">
                  <a:srgbClr val="CE4721"/>
                </a:gs>
                <a:gs pos="80000">
                  <a:srgbClr val="E18970"/>
                </a:gs>
                <a:gs pos="100000">
                  <a:srgbClr val="E98D73"/>
                </a:gs>
              </a:gsLst>
              <a:lin ang="16200000"/>
            </a:gradFill>
            <a:ln w="9525" cap="flat" cmpd="sng" algn="ctr">
              <a:solidFill>
                <a:srgbClr val="CE472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186" name="Freeform 365"/>
            <p:cNvSpPr>
              <a:spLocks/>
            </p:cNvSpPr>
            <p:nvPr/>
          </p:nvSpPr>
          <p:spPr bwMode="auto">
            <a:xfrm>
              <a:off x="32" y="1697"/>
              <a:ext cx="439" cy="451"/>
            </a:xfrm>
            <a:custGeom>
              <a:avLst/>
              <a:gdLst>
                <a:gd name="T0" fmla="*/ 0 w 439"/>
                <a:gd name="T1" fmla="*/ 0 h 451"/>
                <a:gd name="T2" fmla="*/ 0 w 439"/>
                <a:gd name="T3" fmla="*/ 177800 h 451"/>
                <a:gd name="T4" fmla="*/ 304800 w 439"/>
                <a:gd name="T5" fmla="*/ 330200 h 451"/>
                <a:gd name="T6" fmla="*/ 304800 w 439"/>
                <a:gd name="T7" fmla="*/ 142875 h 451"/>
                <a:gd name="T8" fmla="*/ 0 w 439"/>
                <a:gd name="T9" fmla="*/ 0 h 4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9" h="451">
                  <a:moveTo>
                    <a:pt x="0" y="0"/>
                  </a:moveTo>
                  <a:lnTo>
                    <a:pt x="0" y="214"/>
                  </a:lnTo>
                  <a:lnTo>
                    <a:pt x="439" y="451"/>
                  </a:lnTo>
                  <a:lnTo>
                    <a:pt x="438" y="229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E4721"/>
                </a:gs>
                <a:gs pos="80000">
                  <a:srgbClr val="E18970"/>
                </a:gs>
                <a:gs pos="100000">
                  <a:srgbClr val="E98D73"/>
                </a:gs>
              </a:gsLst>
              <a:lin ang="16200000"/>
            </a:gradFill>
            <a:ln w="9525" cap="flat" cmpd="sng" algn="ctr">
              <a:solidFill>
                <a:srgbClr val="CE4721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</p:grpSp>
      <p:grpSp>
        <p:nvGrpSpPr>
          <p:cNvPr id="100917" name="Group 565"/>
          <p:cNvGrpSpPr>
            <a:grpSpLocks/>
          </p:cNvGrpSpPr>
          <p:nvPr/>
        </p:nvGrpSpPr>
        <p:grpSpPr bwMode="auto">
          <a:xfrm>
            <a:off x="914400" y="2647950"/>
            <a:ext cx="2209800" cy="1676400"/>
            <a:chOff x="546" y="1584"/>
            <a:chExt cx="1562" cy="1140"/>
          </a:xfrm>
        </p:grpSpPr>
        <p:sp>
          <p:nvSpPr>
            <p:cNvPr id="63521" name="Freeform 47"/>
            <p:cNvSpPr>
              <a:spLocks/>
            </p:cNvSpPr>
            <p:nvPr/>
          </p:nvSpPr>
          <p:spPr bwMode="auto">
            <a:xfrm>
              <a:off x="1381" y="1766"/>
              <a:ext cx="656" cy="437"/>
            </a:xfrm>
            <a:custGeom>
              <a:avLst/>
              <a:gdLst>
                <a:gd name="T0" fmla="*/ 1657350 w 656"/>
                <a:gd name="T1" fmla="*/ 819150 h 440"/>
                <a:gd name="T2" fmla="*/ 9525 w 656"/>
                <a:gd name="T3" fmla="*/ 0 h 440"/>
                <a:gd name="T4" fmla="*/ 0 w 656"/>
                <a:gd name="T5" fmla="*/ 263525 h 440"/>
                <a:gd name="T6" fmla="*/ 1663700 w 656"/>
                <a:gd name="T7" fmla="*/ 1073150 h 440"/>
                <a:gd name="T8" fmla="*/ 1657350 w 656"/>
                <a:gd name="T9" fmla="*/ 819150 h 4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6" h="440">
                  <a:moveTo>
                    <a:pt x="652" y="275"/>
                  </a:moveTo>
                  <a:lnTo>
                    <a:pt x="6" y="0"/>
                  </a:lnTo>
                  <a:lnTo>
                    <a:pt x="0" y="166"/>
                  </a:lnTo>
                  <a:lnTo>
                    <a:pt x="656" y="440"/>
                  </a:lnTo>
                  <a:cubicBezTo>
                    <a:pt x="654" y="367"/>
                    <a:pt x="652" y="275"/>
                    <a:pt x="652" y="275"/>
                  </a:cubicBezTo>
                  <a:close/>
                </a:path>
              </a:pathLst>
            </a:custGeom>
            <a:gradFill rotWithShape="1">
              <a:gsLst>
                <a:gs pos="0">
                  <a:srgbClr val="92A56B"/>
                </a:gs>
                <a:gs pos="80000">
                  <a:srgbClr val="C0D88D"/>
                </a:gs>
                <a:gs pos="100000">
                  <a:srgbClr val="C1DA8D"/>
                </a:gs>
              </a:gsLst>
              <a:lin ang="16200000"/>
            </a:gradFill>
            <a:ln w="9525" cap="flat" cmpd="sng" algn="ctr">
              <a:solidFill>
                <a:srgbClr val="BFD396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22" name="Freeform 48"/>
            <p:cNvSpPr>
              <a:spLocks/>
            </p:cNvSpPr>
            <p:nvPr/>
          </p:nvSpPr>
          <p:spPr bwMode="auto">
            <a:xfrm>
              <a:off x="546" y="1586"/>
              <a:ext cx="592" cy="608"/>
            </a:xfrm>
            <a:custGeom>
              <a:avLst/>
              <a:gdLst>
                <a:gd name="T0" fmla="*/ 866865 w 592"/>
                <a:gd name="T1" fmla="*/ 0 h 608"/>
                <a:gd name="T2" fmla="*/ 866865 w 592"/>
                <a:gd name="T3" fmla="*/ 239025 h 608"/>
                <a:gd name="T4" fmla="*/ 0 w 592"/>
                <a:gd name="T5" fmla="*/ 791994 h 608"/>
                <a:gd name="T6" fmla="*/ 0 w 592"/>
                <a:gd name="T7" fmla="*/ 549401 h 608"/>
                <a:gd name="T8" fmla="*/ 866865 w 592"/>
                <a:gd name="T9" fmla="*/ 0 h 6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2" h="608">
                  <a:moveTo>
                    <a:pt x="592" y="0"/>
                  </a:moveTo>
                  <a:lnTo>
                    <a:pt x="590" y="228"/>
                  </a:lnTo>
                  <a:lnTo>
                    <a:pt x="0" y="608"/>
                  </a:lnTo>
                  <a:lnTo>
                    <a:pt x="2" y="386"/>
                  </a:lnTo>
                  <a:lnTo>
                    <a:pt x="592" y="0"/>
                  </a:lnTo>
                  <a:close/>
                </a:path>
              </a:pathLst>
            </a:custGeom>
            <a:gradFill rotWithShape="1">
              <a:gsLst>
                <a:gs pos="0">
                  <a:srgbClr val="92A56B"/>
                </a:gs>
                <a:gs pos="80000">
                  <a:srgbClr val="C0D88D"/>
                </a:gs>
                <a:gs pos="100000">
                  <a:srgbClr val="C1DA8D"/>
                </a:gs>
              </a:gsLst>
              <a:lin ang="16200000"/>
            </a:gradFill>
            <a:ln w="9525" cap="flat" cmpd="sng" algn="ctr">
              <a:solidFill>
                <a:srgbClr val="BFD396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grpSp>
          <p:nvGrpSpPr>
            <p:cNvPr id="51289" name="Group 113"/>
            <p:cNvGrpSpPr>
              <a:grpSpLocks/>
            </p:cNvGrpSpPr>
            <p:nvPr/>
          </p:nvGrpSpPr>
          <p:grpSpPr bwMode="auto">
            <a:xfrm>
              <a:off x="888" y="2045"/>
              <a:ext cx="506" cy="327"/>
              <a:chOff x="4030436" y="1500188"/>
              <a:chExt cx="803502" cy="518772"/>
            </a:xfrm>
          </p:grpSpPr>
          <p:sp>
            <p:nvSpPr>
              <p:cNvPr id="729" name="Freeform 728"/>
              <p:cNvSpPr/>
              <p:nvPr/>
            </p:nvSpPr>
            <p:spPr>
              <a:xfrm>
                <a:off x="4034395" y="1500134"/>
                <a:ext cx="796499" cy="443577"/>
              </a:xfrm>
              <a:custGeom>
                <a:avLst/>
                <a:gdLst>
                  <a:gd name="connsiteX0" fmla="*/ 0 w 796705"/>
                  <a:gd name="connsiteY0" fmla="*/ 294237 h 443619"/>
                  <a:gd name="connsiteX1" fmla="*/ 493414 w 796705"/>
                  <a:gd name="connsiteY1" fmla="*/ 0 h 443619"/>
                  <a:gd name="connsiteX2" fmla="*/ 796705 w 796705"/>
                  <a:gd name="connsiteY2" fmla="*/ 140328 h 443619"/>
                  <a:gd name="connsiteX3" fmla="*/ 321398 w 796705"/>
                  <a:gd name="connsiteY3" fmla="*/ 443619 h 443619"/>
                  <a:gd name="connsiteX4" fmla="*/ 0 w 796705"/>
                  <a:gd name="connsiteY4" fmla="*/ 294237 h 44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705" h="443619">
                    <a:moveTo>
                      <a:pt x="0" y="294237"/>
                    </a:moveTo>
                    <a:lnTo>
                      <a:pt x="493414" y="0"/>
                    </a:lnTo>
                    <a:lnTo>
                      <a:pt x="796705" y="140328"/>
                    </a:lnTo>
                    <a:lnTo>
                      <a:pt x="321398" y="443619"/>
                    </a:lnTo>
                    <a:lnTo>
                      <a:pt x="0" y="294237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730" name="Freeform 729"/>
              <p:cNvSpPr/>
              <p:nvPr/>
            </p:nvSpPr>
            <p:spPr>
              <a:xfrm>
                <a:off x="4030831" y="1798136"/>
                <a:ext cx="331429" cy="220932"/>
              </a:xfrm>
              <a:custGeom>
                <a:avLst/>
                <a:gdLst>
                  <a:gd name="connsiteX0" fmla="*/ 332014 w 332014"/>
                  <a:gd name="connsiteY0" fmla="*/ 144235 h 220435"/>
                  <a:gd name="connsiteX1" fmla="*/ 332014 w 332014"/>
                  <a:gd name="connsiteY1" fmla="*/ 220435 h 220435"/>
                  <a:gd name="connsiteX2" fmla="*/ 0 w 332014"/>
                  <a:gd name="connsiteY2" fmla="*/ 68035 h 220435"/>
                  <a:gd name="connsiteX3" fmla="*/ 0 w 332014"/>
                  <a:gd name="connsiteY3" fmla="*/ 0 h 220435"/>
                  <a:gd name="connsiteX4" fmla="*/ 332014 w 332014"/>
                  <a:gd name="connsiteY4" fmla="*/ 144235 h 22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014" h="220435">
                    <a:moveTo>
                      <a:pt x="332014" y="144235"/>
                    </a:moveTo>
                    <a:lnTo>
                      <a:pt x="332014" y="220435"/>
                    </a:lnTo>
                    <a:lnTo>
                      <a:pt x="0" y="68035"/>
                    </a:lnTo>
                    <a:lnTo>
                      <a:pt x="0" y="0"/>
                    </a:lnTo>
                    <a:lnTo>
                      <a:pt x="332014" y="144235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731" name="Freeform 730"/>
              <p:cNvSpPr/>
              <p:nvPr/>
            </p:nvSpPr>
            <p:spPr>
              <a:xfrm>
                <a:off x="4364042" y="1642284"/>
                <a:ext cx="470416" cy="373359"/>
              </a:xfrm>
              <a:custGeom>
                <a:avLst/>
                <a:gdLst>
                  <a:gd name="connsiteX0" fmla="*/ 1587 w 470694"/>
                  <a:gd name="connsiteY0" fmla="*/ 300037 h 373856"/>
                  <a:gd name="connsiteX1" fmla="*/ 470694 w 470694"/>
                  <a:gd name="connsiteY1" fmla="*/ 0 h 373856"/>
                  <a:gd name="connsiteX2" fmla="*/ 470694 w 470694"/>
                  <a:gd name="connsiteY2" fmla="*/ 71437 h 373856"/>
                  <a:gd name="connsiteX3" fmla="*/ 1587 w 470694"/>
                  <a:gd name="connsiteY3" fmla="*/ 373856 h 373856"/>
                  <a:gd name="connsiteX4" fmla="*/ 1587 w 470694"/>
                  <a:gd name="connsiteY4" fmla="*/ 300037 h 37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694" h="373856">
                    <a:moveTo>
                      <a:pt x="1587" y="300037"/>
                    </a:moveTo>
                    <a:lnTo>
                      <a:pt x="470694" y="0"/>
                    </a:lnTo>
                    <a:lnTo>
                      <a:pt x="470694" y="71437"/>
                    </a:lnTo>
                    <a:lnTo>
                      <a:pt x="1587" y="373856"/>
                    </a:lnTo>
                    <a:cubicBezTo>
                      <a:pt x="793" y="349250"/>
                      <a:pt x="0" y="324643"/>
                      <a:pt x="1587" y="300037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grpSp>
          <p:nvGrpSpPr>
            <p:cNvPr id="51293" name="Group 117"/>
            <p:cNvGrpSpPr>
              <a:grpSpLocks/>
            </p:cNvGrpSpPr>
            <p:nvPr/>
          </p:nvGrpSpPr>
          <p:grpSpPr bwMode="auto">
            <a:xfrm>
              <a:off x="1119" y="2154"/>
              <a:ext cx="506" cy="327"/>
              <a:chOff x="4030436" y="1500188"/>
              <a:chExt cx="803502" cy="518772"/>
            </a:xfrm>
          </p:grpSpPr>
          <p:sp>
            <p:nvSpPr>
              <p:cNvPr id="726" name="Freeform 725"/>
              <p:cNvSpPr/>
              <p:nvPr/>
            </p:nvSpPr>
            <p:spPr>
              <a:xfrm>
                <a:off x="4034646" y="1500188"/>
                <a:ext cx="796499" cy="443578"/>
              </a:xfrm>
              <a:custGeom>
                <a:avLst/>
                <a:gdLst>
                  <a:gd name="connsiteX0" fmla="*/ 0 w 796705"/>
                  <a:gd name="connsiteY0" fmla="*/ 294237 h 443619"/>
                  <a:gd name="connsiteX1" fmla="*/ 493414 w 796705"/>
                  <a:gd name="connsiteY1" fmla="*/ 0 h 443619"/>
                  <a:gd name="connsiteX2" fmla="*/ 796705 w 796705"/>
                  <a:gd name="connsiteY2" fmla="*/ 140328 h 443619"/>
                  <a:gd name="connsiteX3" fmla="*/ 321398 w 796705"/>
                  <a:gd name="connsiteY3" fmla="*/ 443619 h 443619"/>
                  <a:gd name="connsiteX4" fmla="*/ 0 w 796705"/>
                  <a:gd name="connsiteY4" fmla="*/ 294237 h 443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6705" h="443619">
                    <a:moveTo>
                      <a:pt x="0" y="294237"/>
                    </a:moveTo>
                    <a:lnTo>
                      <a:pt x="493414" y="0"/>
                    </a:lnTo>
                    <a:lnTo>
                      <a:pt x="796705" y="140328"/>
                    </a:lnTo>
                    <a:lnTo>
                      <a:pt x="321398" y="443619"/>
                    </a:lnTo>
                    <a:lnTo>
                      <a:pt x="0" y="294237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727" name="Freeform 726"/>
              <p:cNvSpPr/>
              <p:nvPr/>
            </p:nvSpPr>
            <p:spPr>
              <a:xfrm>
                <a:off x="4031083" y="1798190"/>
                <a:ext cx="331429" cy="220933"/>
              </a:xfrm>
              <a:custGeom>
                <a:avLst/>
                <a:gdLst>
                  <a:gd name="connsiteX0" fmla="*/ 332014 w 332014"/>
                  <a:gd name="connsiteY0" fmla="*/ 144235 h 220435"/>
                  <a:gd name="connsiteX1" fmla="*/ 332014 w 332014"/>
                  <a:gd name="connsiteY1" fmla="*/ 220435 h 220435"/>
                  <a:gd name="connsiteX2" fmla="*/ 0 w 332014"/>
                  <a:gd name="connsiteY2" fmla="*/ 68035 h 220435"/>
                  <a:gd name="connsiteX3" fmla="*/ 0 w 332014"/>
                  <a:gd name="connsiteY3" fmla="*/ 0 h 220435"/>
                  <a:gd name="connsiteX4" fmla="*/ 332014 w 332014"/>
                  <a:gd name="connsiteY4" fmla="*/ 144235 h 220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014" h="220435">
                    <a:moveTo>
                      <a:pt x="332014" y="144235"/>
                    </a:moveTo>
                    <a:lnTo>
                      <a:pt x="332014" y="220435"/>
                    </a:lnTo>
                    <a:lnTo>
                      <a:pt x="0" y="68035"/>
                    </a:lnTo>
                    <a:lnTo>
                      <a:pt x="0" y="0"/>
                    </a:lnTo>
                    <a:lnTo>
                      <a:pt x="332014" y="144235"/>
                    </a:ln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sp>
            <p:nvSpPr>
              <p:cNvPr id="728" name="Freeform 727"/>
              <p:cNvSpPr/>
              <p:nvPr/>
            </p:nvSpPr>
            <p:spPr>
              <a:xfrm>
                <a:off x="4364293" y="1642339"/>
                <a:ext cx="470416" cy="373359"/>
              </a:xfrm>
              <a:custGeom>
                <a:avLst/>
                <a:gdLst>
                  <a:gd name="connsiteX0" fmla="*/ 1587 w 470694"/>
                  <a:gd name="connsiteY0" fmla="*/ 300037 h 373856"/>
                  <a:gd name="connsiteX1" fmla="*/ 470694 w 470694"/>
                  <a:gd name="connsiteY1" fmla="*/ 0 h 373856"/>
                  <a:gd name="connsiteX2" fmla="*/ 470694 w 470694"/>
                  <a:gd name="connsiteY2" fmla="*/ 71437 h 373856"/>
                  <a:gd name="connsiteX3" fmla="*/ 1587 w 470694"/>
                  <a:gd name="connsiteY3" fmla="*/ 373856 h 373856"/>
                  <a:gd name="connsiteX4" fmla="*/ 1587 w 470694"/>
                  <a:gd name="connsiteY4" fmla="*/ 300037 h 37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0694" h="373856">
                    <a:moveTo>
                      <a:pt x="1587" y="300037"/>
                    </a:moveTo>
                    <a:lnTo>
                      <a:pt x="470694" y="0"/>
                    </a:lnTo>
                    <a:lnTo>
                      <a:pt x="470694" y="71437"/>
                    </a:lnTo>
                    <a:lnTo>
                      <a:pt x="1587" y="373856"/>
                    </a:lnTo>
                    <a:cubicBezTo>
                      <a:pt x="793" y="349250"/>
                      <a:pt x="0" y="324643"/>
                      <a:pt x="1587" y="300037"/>
                    </a:cubicBezTo>
                    <a:close/>
                  </a:path>
                </a:pathLst>
              </a:cu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</p:grpSp>
        <p:sp>
          <p:nvSpPr>
            <p:cNvPr id="63525" name="Freeform 46"/>
            <p:cNvSpPr>
              <a:spLocks/>
            </p:cNvSpPr>
            <p:nvPr/>
          </p:nvSpPr>
          <p:spPr bwMode="auto">
            <a:xfrm>
              <a:off x="550" y="1584"/>
              <a:ext cx="1558" cy="908"/>
            </a:xfrm>
            <a:custGeom>
              <a:avLst/>
              <a:gdLst>
                <a:gd name="T0" fmla="*/ 0 w 1558"/>
                <a:gd name="T1" fmla="*/ 539750 h 908"/>
                <a:gd name="T2" fmla="*/ 1635125 w 1558"/>
                <a:gd name="T3" fmla="*/ 1362075 h 908"/>
                <a:gd name="T4" fmla="*/ 2514600 w 1558"/>
                <a:gd name="T5" fmla="*/ 815975 h 908"/>
                <a:gd name="T6" fmla="*/ 847725 w 1558"/>
                <a:gd name="T7" fmla="*/ 0 h 908"/>
                <a:gd name="T8" fmla="*/ 0 w 1558"/>
                <a:gd name="T9" fmla="*/ 539750 h 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8" h="908">
                  <a:moveTo>
                    <a:pt x="0" y="386"/>
                  </a:moveTo>
                  <a:lnTo>
                    <a:pt x="956" y="908"/>
                  </a:lnTo>
                  <a:lnTo>
                    <a:pt x="1558" y="476"/>
                  </a:lnTo>
                  <a:lnTo>
                    <a:pt x="586" y="0"/>
                  </a:lnTo>
                  <a:lnTo>
                    <a:pt x="0" y="386"/>
                  </a:lnTo>
                  <a:close/>
                </a:path>
              </a:pathLst>
            </a:custGeom>
            <a:gradFill rotWithShape="1">
              <a:gsLst>
                <a:gs pos="0">
                  <a:srgbClr val="92A56B"/>
                </a:gs>
                <a:gs pos="80000">
                  <a:srgbClr val="C0D88D"/>
                </a:gs>
                <a:gs pos="100000">
                  <a:srgbClr val="C1DA8D"/>
                </a:gs>
              </a:gsLst>
              <a:lin ang="16200000"/>
            </a:gradFill>
            <a:ln w="9525" cap="flat" cmpd="sng" algn="ctr">
              <a:solidFill>
                <a:srgbClr val="BFD396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26" name="Freeform 47"/>
            <p:cNvSpPr>
              <a:spLocks/>
            </p:cNvSpPr>
            <p:nvPr/>
          </p:nvSpPr>
          <p:spPr bwMode="auto">
            <a:xfrm>
              <a:off x="550" y="1974"/>
              <a:ext cx="956" cy="750"/>
            </a:xfrm>
            <a:custGeom>
              <a:avLst/>
              <a:gdLst>
                <a:gd name="T0" fmla="*/ 1657350 w 958"/>
                <a:gd name="T1" fmla="*/ 819150 h 750"/>
                <a:gd name="T2" fmla="*/ 9525 w 958"/>
                <a:gd name="T3" fmla="*/ 0 h 750"/>
                <a:gd name="T4" fmla="*/ 0 w 958"/>
                <a:gd name="T5" fmla="*/ 263525 h 750"/>
                <a:gd name="T6" fmla="*/ 1663700 w 958"/>
                <a:gd name="T7" fmla="*/ 1073150 h 750"/>
                <a:gd name="T8" fmla="*/ 1657350 w 958"/>
                <a:gd name="T9" fmla="*/ 819150 h 7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8" h="750">
                  <a:moveTo>
                    <a:pt x="954" y="518"/>
                  </a:moveTo>
                  <a:lnTo>
                    <a:pt x="0" y="0"/>
                  </a:lnTo>
                  <a:lnTo>
                    <a:pt x="0" y="220"/>
                  </a:lnTo>
                  <a:lnTo>
                    <a:pt x="958" y="750"/>
                  </a:lnTo>
                  <a:lnTo>
                    <a:pt x="954" y="518"/>
                  </a:lnTo>
                  <a:close/>
                </a:path>
              </a:pathLst>
            </a:custGeom>
            <a:gradFill rotWithShape="1">
              <a:gsLst>
                <a:gs pos="0">
                  <a:srgbClr val="92A56B"/>
                </a:gs>
                <a:gs pos="80000">
                  <a:srgbClr val="C0D88D"/>
                </a:gs>
                <a:gs pos="100000">
                  <a:srgbClr val="C1DA8D"/>
                </a:gs>
              </a:gsLst>
              <a:lin ang="16200000"/>
            </a:gradFill>
            <a:ln w="9525" cap="flat" cmpd="sng" algn="ctr">
              <a:solidFill>
                <a:srgbClr val="BFD396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sp>
          <p:nvSpPr>
            <p:cNvPr id="63527" name="Freeform 48"/>
            <p:cNvSpPr>
              <a:spLocks/>
            </p:cNvSpPr>
            <p:nvPr/>
          </p:nvSpPr>
          <p:spPr bwMode="auto">
            <a:xfrm>
              <a:off x="1507" y="2064"/>
              <a:ext cx="599" cy="655"/>
            </a:xfrm>
            <a:custGeom>
              <a:avLst/>
              <a:gdLst>
                <a:gd name="T0" fmla="*/ 866865 w 600"/>
                <a:gd name="T1" fmla="*/ 0 h 658"/>
                <a:gd name="T2" fmla="*/ 866865 w 600"/>
                <a:gd name="T3" fmla="*/ 239025 h 658"/>
                <a:gd name="T4" fmla="*/ 0 w 600"/>
                <a:gd name="T5" fmla="*/ 791994 h 658"/>
                <a:gd name="T6" fmla="*/ 0 w 600"/>
                <a:gd name="T7" fmla="*/ 549401 h 658"/>
                <a:gd name="T8" fmla="*/ 866865 w 600"/>
                <a:gd name="T9" fmla="*/ 0 h 6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0" h="658">
                  <a:moveTo>
                    <a:pt x="600" y="0"/>
                  </a:moveTo>
                  <a:lnTo>
                    <a:pt x="596" y="232"/>
                  </a:lnTo>
                  <a:lnTo>
                    <a:pt x="2" y="658"/>
                  </a:lnTo>
                  <a:lnTo>
                    <a:pt x="0" y="432"/>
                  </a:lnTo>
                  <a:lnTo>
                    <a:pt x="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92A56B"/>
                </a:gs>
                <a:gs pos="80000">
                  <a:srgbClr val="C0D88D"/>
                </a:gs>
                <a:gs pos="100000">
                  <a:srgbClr val="C1DA8D"/>
                </a:gs>
              </a:gsLst>
              <a:lin ang="16200000"/>
            </a:gradFill>
            <a:ln w="9525" cap="flat" cmpd="sng" algn="ctr">
              <a:solidFill>
                <a:srgbClr val="BFD396"/>
              </a:solidFill>
              <a:prstDash val="solid"/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eaLnBrk="0" hangingPunct="0">
                <a:defRPr/>
              </a:pPr>
              <a:endParaRPr lang="zh-CN" altLang="en-US" b="0">
                <a:ea typeface="+mn-ea"/>
              </a:endParaRPr>
            </a:p>
          </p:txBody>
        </p:sp>
        <p:grpSp>
          <p:nvGrpSpPr>
            <p:cNvPr id="51300" name="Group 653"/>
            <p:cNvGrpSpPr>
              <a:grpSpLocks/>
            </p:cNvGrpSpPr>
            <p:nvPr/>
          </p:nvGrpSpPr>
          <p:grpSpPr bwMode="auto">
            <a:xfrm>
              <a:off x="893" y="2244"/>
              <a:ext cx="49" cy="80"/>
              <a:chOff x="762000" y="3053974"/>
              <a:chExt cx="78015" cy="127376"/>
            </a:xfrm>
          </p:grpSpPr>
          <p:sp>
            <p:nvSpPr>
              <p:cNvPr id="661" name="Freeform 660"/>
              <p:cNvSpPr/>
              <p:nvPr/>
            </p:nvSpPr>
            <p:spPr>
              <a:xfrm>
                <a:off x="761582" y="3053342"/>
                <a:ext cx="78609" cy="127195"/>
              </a:xfrm>
              <a:custGeom>
                <a:avLst/>
                <a:gdLst>
                  <a:gd name="connsiteX0" fmla="*/ 6809 w 166834"/>
                  <a:gd name="connsiteY0" fmla="*/ 0 h 272391"/>
                  <a:gd name="connsiteX1" fmla="*/ 0 w 166834"/>
                  <a:gd name="connsiteY1" fmla="*/ 190674 h 272391"/>
                  <a:gd name="connsiteX2" fmla="*/ 160025 w 166834"/>
                  <a:gd name="connsiteY2" fmla="*/ 272391 h 272391"/>
                  <a:gd name="connsiteX3" fmla="*/ 166834 w 166834"/>
                  <a:gd name="connsiteY3" fmla="*/ 78312 h 272391"/>
                  <a:gd name="connsiteX4" fmla="*/ 6809 w 166834"/>
                  <a:gd name="connsiteY4" fmla="*/ 0 h 27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34" h="272391">
                    <a:moveTo>
                      <a:pt x="6809" y="0"/>
                    </a:moveTo>
                    <a:lnTo>
                      <a:pt x="0" y="190674"/>
                    </a:lnTo>
                    <a:lnTo>
                      <a:pt x="160025" y="272391"/>
                    </a:lnTo>
                    <a:lnTo>
                      <a:pt x="166834" y="78312"/>
                    </a:lnTo>
                    <a:lnTo>
                      <a:pt x="6809" y="0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cxnSp>
            <p:nvCxnSpPr>
              <p:cNvPr id="662" name="Straight Connector 661"/>
              <p:cNvCxnSpPr>
                <a:stCxn id="661" idx="3"/>
                <a:endCxn id="661" idx="1"/>
              </p:cNvCxnSpPr>
              <p:nvPr/>
            </p:nvCxnSpPr>
            <p:spPr>
              <a:xfrm flipH="1">
                <a:off x="761582" y="3089437"/>
                <a:ext cx="78609" cy="53285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51303" name="Group 654"/>
            <p:cNvGrpSpPr>
              <a:grpSpLocks/>
            </p:cNvGrpSpPr>
            <p:nvPr/>
          </p:nvGrpSpPr>
          <p:grpSpPr bwMode="auto">
            <a:xfrm>
              <a:off x="966" y="2282"/>
              <a:ext cx="49" cy="80"/>
              <a:chOff x="762000" y="3053974"/>
              <a:chExt cx="78015" cy="127376"/>
            </a:xfrm>
          </p:grpSpPr>
          <p:sp>
            <p:nvSpPr>
              <p:cNvPr id="659" name="Freeform 658"/>
              <p:cNvSpPr/>
              <p:nvPr/>
            </p:nvSpPr>
            <p:spPr>
              <a:xfrm>
                <a:off x="761483" y="3054717"/>
                <a:ext cx="78609" cy="127195"/>
              </a:xfrm>
              <a:custGeom>
                <a:avLst/>
                <a:gdLst>
                  <a:gd name="connsiteX0" fmla="*/ 6809 w 166834"/>
                  <a:gd name="connsiteY0" fmla="*/ 0 h 272391"/>
                  <a:gd name="connsiteX1" fmla="*/ 0 w 166834"/>
                  <a:gd name="connsiteY1" fmla="*/ 190674 h 272391"/>
                  <a:gd name="connsiteX2" fmla="*/ 160025 w 166834"/>
                  <a:gd name="connsiteY2" fmla="*/ 272391 h 272391"/>
                  <a:gd name="connsiteX3" fmla="*/ 166834 w 166834"/>
                  <a:gd name="connsiteY3" fmla="*/ 78312 h 272391"/>
                  <a:gd name="connsiteX4" fmla="*/ 6809 w 166834"/>
                  <a:gd name="connsiteY4" fmla="*/ 0 h 27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34" h="272391">
                    <a:moveTo>
                      <a:pt x="6809" y="0"/>
                    </a:moveTo>
                    <a:lnTo>
                      <a:pt x="0" y="190674"/>
                    </a:lnTo>
                    <a:lnTo>
                      <a:pt x="160025" y="272391"/>
                    </a:lnTo>
                    <a:lnTo>
                      <a:pt x="166834" y="78312"/>
                    </a:lnTo>
                    <a:lnTo>
                      <a:pt x="6809" y="0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cxnSp>
            <p:nvCxnSpPr>
              <p:cNvPr id="660" name="Straight Connector 659"/>
              <p:cNvCxnSpPr>
                <a:stCxn id="659" idx="3"/>
                <a:endCxn id="659" idx="1"/>
              </p:cNvCxnSpPr>
              <p:nvPr/>
            </p:nvCxnSpPr>
            <p:spPr>
              <a:xfrm flipH="1">
                <a:off x="761483" y="3090812"/>
                <a:ext cx="78609" cy="53285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  <p:grpSp>
          <p:nvGrpSpPr>
            <p:cNvPr id="51306" name="Group 655"/>
            <p:cNvGrpSpPr>
              <a:grpSpLocks/>
            </p:cNvGrpSpPr>
            <p:nvPr/>
          </p:nvGrpSpPr>
          <p:grpSpPr bwMode="auto">
            <a:xfrm>
              <a:off x="1039" y="2320"/>
              <a:ext cx="49" cy="80"/>
              <a:chOff x="762000" y="3053974"/>
              <a:chExt cx="78015" cy="127376"/>
            </a:xfrm>
          </p:grpSpPr>
          <p:sp>
            <p:nvSpPr>
              <p:cNvPr id="657" name="Freeform 656"/>
              <p:cNvSpPr/>
              <p:nvPr/>
            </p:nvSpPr>
            <p:spPr>
              <a:xfrm>
                <a:off x="761386" y="3054372"/>
                <a:ext cx="78609" cy="127195"/>
              </a:xfrm>
              <a:custGeom>
                <a:avLst/>
                <a:gdLst>
                  <a:gd name="connsiteX0" fmla="*/ 6809 w 166834"/>
                  <a:gd name="connsiteY0" fmla="*/ 0 h 272391"/>
                  <a:gd name="connsiteX1" fmla="*/ 0 w 166834"/>
                  <a:gd name="connsiteY1" fmla="*/ 190674 h 272391"/>
                  <a:gd name="connsiteX2" fmla="*/ 160025 w 166834"/>
                  <a:gd name="connsiteY2" fmla="*/ 272391 h 272391"/>
                  <a:gd name="connsiteX3" fmla="*/ 166834 w 166834"/>
                  <a:gd name="connsiteY3" fmla="*/ 78312 h 272391"/>
                  <a:gd name="connsiteX4" fmla="*/ 6809 w 166834"/>
                  <a:gd name="connsiteY4" fmla="*/ 0 h 27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834" h="272391">
                    <a:moveTo>
                      <a:pt x="6809" y="0"/>
                    </a:moveTo>
                    <a:lnTo>
                      <a:pt x="0" y="190674"/>
                    </a:lnTo>
                    <a:lnTo>
                      <a:pt x="160025" y="272391"/>
                    </a:lnTo>
                    <a:lnTo>
                      <a:pt x="166834" y="78312"/>
                    </a:lnTo>
                    <a:lnTo>
                      <a:pt x="6809" y="0"/>
                    </a:lnTo>
                    <a:close/>
                  </a:path>
                </a:pathLst>
              </a:cu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0"/>
              </a:p>
            </p:txBody>
          </p:sp>
          <p:cxnSp>
            <p:nvCxnSpPr>
              <p:cNvPr id="658" name="Straight Connector 657"/>
              <p:cNvCxnSpPr>
                <a:stCxn id="657" idx="3"/>
                <a:endCxn id="657" idx="1"/>
              </p:cNvCxnSpPr>
              <p:nvPr/>
            </p:nvCxnSpPr>
            <p:spPr>
              <a:xfrm flipH="1">
                <a:off x="761386" y="3090469"/>
                <a:ext cx="78609" cy="53284"/>
              </a:xfrm>
              <a:prstGeom prst="line">
                <a:avLst/>
              </a:prstGeom>
              <a:ln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</p:cxnSp>
        </p:grpSp>
      </p:grpSp>
      <p:grpSp>
        <p:nvGrpSpPr>
          <p:cNvPr id="100922" name="Group 570"/>
          <p:cNvGrpSpPr>
            <a:grpSpLocks/>
          </p:cNvGrpSpPr>
          <p:nvPr/>
        </p:nvGrpSpPr>
        <p:grpSpPr bwMode="auto">
          <a:xfrm>
            <a:off x="2286000" y="3181350"/>
            <a:ext cx="6781800" cy="914400"/>
            <a:chOff x="1824" y="2208"/>
            <a:chExt cx="4110" cy="432"/>
          </a:xfrm>
        </p:grpSpPr>
        <p:sp>
          <p:nvSpPr>
            <p:cNvPr id="51310" name="Content Placeholder 2"/>
            <p:cNvSpPr txBox="1">
              <a:spLocks/>
            </p:cNvSpPr>
            <p:nvPr/>
          </p:nvSpPr>
          <p:spPr bwMode="auto">
            <a:xfrm>
              <a:off x="3625" y="2208"/>
              <a:ext cx="2309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182563" indent="-182563">
                <a:spcBef>
                  <a:spcPct val="20000"/>
                </a:spcBef>
                <a:spcAft>
                  <a:spcPts val="600"/>
                </a:spcAft>
                <a:buFont typeface="Arial" charset="0"/>
                <a:buNone/>
              </a:pPr>
              <a:r>
                <a:rPr lang="en-US" altLang="zh-CN" b="0">
                  <a:solidFill>
                    <a:schemeClr val="bg1"/>
                  </a:solidFill>
                  <a:latin typeface="Helvetica World" pitchFamily="34" charset="0"/>
                </a:rPr>
                <a:t>   Storage Controller (Motherboard)</a:t>
              </a:r>
            </a:p>
          </p:txBody>
        </p:sp>
        <p:cxnSp>
          <p:nvCxnSpPr>
            <p:cNvPr id="51311" name="Straight Connector 368"/>
            <p:cNvCxnSpPr>
              <a:cxnSpLocks noChangeShapeType="1"/>
            </p:cNvCxnSpPr>
            <p:nvPr/>
          </p:nvCxnSpPr>
          <p:spPr bwMode="auto">
            <a:xfrm rot="10800000">
              <a:off x="1824" y="2424"/>
              <a:ext cx="1801" cy="1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</p:grpSp>
      <p:grpSp>
        <p:nvGrpSpPr>
          <p:cNvPr id="182" name="组合 181"/>
          <p:cNvGrpSpPr>
            <a:grpSpLocks/>
          </p:cNvGrpSpPr>
          <p:nvPr/>
        </p:nvGrpSpPr>
        <p:grpSpPr bwMode="auto">
          <a:xfrm>
            <a:off x="685800" y="2495550"/>
            <a:ext cx="8382000" cy="366713"/>
            <a:chOff x="762000" y="2419350"/>
            <a:chExt cx="8382000" cy="366162"/>
          </a:xfrm>
        </p:grpSpPr>
        <p:sp>
          <p:nvSpPr>
            <p:cNvPr id="51313" name="矩形 131"/>
            <p:cNvSpPr>
              <a:spLocks noChangeArrowheads="1"/>
            </p:cNvSpPr>
            <p:nvPr/>
          </p:nvSpPr>
          <p:spPr bwMode="auto">
            <a:xfrm>
              <a:off x="5486400" y="2419350"/>
              <a:ext cx="3657600" cy="366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zh-CN" b="0">
                  <a:solidFill>
                    <a:schemeClr val="bg1"/>
                  </a:solidFill>
                  <a:latin typeface="Helvetica World" pitchFamily="34" charset="0"/>
                </a:rPr>
                <a:t>Dual Redundant  Power Supplies</a:t>
              </a:r>
              <a:endParaRPr lang="zh-CN" altLang="en-US" b="0"/>
            </a:p>
          </p:txBody>
        </p:sp>
        <p:cxnSp>
          <p:nvCxnSpPr>
            <p:cNvPr id="51314" name="Straight Connector 342"/>
            <p:cNvCxnSpPr>
              <a:cxnSpLocks noChangeShapeType="1"/>
            </p:cNvCxnSpPr>
            <p:nvPr/>
          </p:nvCxnSpPr>
          <p:spPr bwMode="auto">
            <a:xfrm>
              <a:off x="762000" y="2647950"/>
              <a:ext cx="4572000" cy="1588"/>
            </a:xfrm>
            <a:prstGeom prst="line">
              <a:avLst/>
            </a:prstGeom>
            <a:noFill/>
            <a:ln w="19050" algn="ctr">
              <a:solidFill>
                <a:srgbClr val="FF0000"/>
              </a:solidFill>
              <a:round/>
              <a:headEnd type="oval" w="med" len="med"/>
              <a:tailEnd type="oval" w="med" len="med"/>
            </a:ln>
          </p:spPr>
        </p:cxnSp>
      </p:grpSp>
    </p:spTree>
  </p:cSld>
  <p:clrMapOvr>
    <a:masterClrMapping/>
  </p:clrMapOvr>
  <p:transition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0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00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0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5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3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5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" y="169863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End-to-end Storage Management (N12</a:t>
            </a:r>
            <a:r>
              <a:rPr lang="zh-CN" altLang="en-US" sz="3600" smtClean="0">
                <a:solidFill>
                  <a:schemeClr val="bg1"/>
                </a:solidFill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7" name="Can 16"/>
          <p:cNvSpPr/>
          <p:nvPr/>
        </p:nvSpPr>
        <p:spPr>
          <a:xfrm>
            <a:off x="3810000" y="1047750"/>
            <a:ext cx="1676400" cy="762000"/>
          </a:xfrm>
          <a:prstGeom prst="can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zh-CN" altLang="en-US" sz="400" b="0">
              <a:solidFill>
                <a:schemeClr val="accent1"/>
              </a:solidFill>
            </a:endParaRPr>
          </a:p>
          <a:p>
            <a:pPr algn="ctr">
              <a:defRPr/>
            </a:pPr>
            <a:r>
              <a:rPr lang="en-US" altLang="zh-CN" b="0">
                <a:solidFill>
                  <a:schemeClr val="accent1"/>
                </a:solidFill>
              </a:rPr>
              <a:t>Storage Arrays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114800" y="3084513"/>
            <a:ext cx="0" cy="6858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4876800" y="3084513"/>
            <a:ext cx="0" cy="6858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3279775" y="2124075"/>
            <a:ext cx="2743200" cy="1295400"/>
          </a:xfrm>
          <a:prstGeom prst="roundRect">
            <a:avLst>
              <a:gd name="adj" fmla="val 112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3F3F3F"/>
              </a:solidFill>
            </a:endParaRPr>
          </a:p>
        </p:txBody>
      </p:sp>
      <p:grpSp>
        <p:nvGrpSpPr>
          <p:cNvPr id="34822" name="Group 21"/>
          <p:cNvGrpSpPr>
            <a:grpSpLocks/>
          </p:cNvGrpSpPr>
          <p:nvPr/>
        </p:nvGrpSpPr>
        <p:grpSpPr bwMode="auto">
          <a:xfrm>
            <a:off x="3451225" y="3281363"/>
            <a:ext cx="587375" cy="1423987"/>
            <a:chOff x="1315886" y="3303027"/>
            <a:chExt cx="554329" cy="1423252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582563" y="3303027"/>
              <a:ext cx="0" cy="1012302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32382" y="3791725"/>
              <a:ext cx="0" cy="68544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848" name="Picture 2" descr="\\Seafilea\marketing\Public\Kristen G\SEAC ICON LIBRARY_FINAL\Desktop_PC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5886" y="4171950"/>
              <a:ext cx="554329" cy="554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23" name="Group 61"/>
          <p:cNvGrpSpPr>
            <a:grpSpLocks/>
          </p:cNvGrpSpPr>
          <p:nvPr/>
        </p:nvGrpSpPr>
        <p:grpSpPr bwMode="auto">
          <a:xfrm>
            <a:off x="4365625" y="3281363"/>
            <a:ext cx="587375" cy="1423987"/>
            <a:chOff x="1315886" y="3303027"/>
            <a:chExt cx="554329" cy="1423252"/>
          </a:xfrm>
        </p:grpSpPr>
        <p:cxnSp>
          <p:nvCxnSpPr>
            <p:cNvPr id="2" name="Straight Connector 64"/>
            <p:cNvCxnSpPr/>
            <p:nvPr/>
          </p:nvCxnSpPr>
          <p:spPr>
            <a:xfrm>
              <a:off x="1603538" y="3303027"/>
              <a:ext cx="0" cy="1012302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62"/>
            <p:cNvCxnSpPr/>
            <p:nvPr/>
          </p:nvCxnSpPr>
          <p:spPr>
            <a:xfrm>
              <a:off x="1732382" y="3791725"/>
              <a:ext cx="0" cy="68544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845" name="Picture 2" descr="\\Seafilea\marketing\Public\Kristen G\SEAC ICON LIBRARY_FINAL\Desktop_PC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5886" y="4171950"/>
              <a:ext cx="554329" cy="554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Rounded Rectangle 28"/>
          <p:cNvSpPr/>
          <p:nvPr/>
        </p:nvSpPr>
        <p:spPr>
          <a:xfrm>
            <a:off x="3360738" y="2495550"/>
            <a:ext cx="2581275" cy="228600"/>
          </a:xfrm>
          <a:prstGeom prst="roundRect">
            <a:avLst>
              <a:gd name="adj" fmla="val 1129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dirty="0">
                <a:solidFill>
                  <a:schemeClr val="bg1"/>
                </a:solidFill>
              </a:rPr>
              <a:t>CEPH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360738" y="2787650"/>
            <a:ext cx="2582862" cy="242888"/>
          </a:xfrm>
          <a:prstGeom prst="roundRect">
            <a:avLst>
              <a:gd name="adj" fmla="val 11290"/>
            </a:avLst>
          </a:prstGeom>
          <a:solidFill>
            <a:schemeClr val="accent4"/>
          </a:solidFill>
          <a:ln>
            <a:solidFill>
              <a:srgbClr val="9B35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zh-CN" sz="1400" b="0" smtClean="0">
                <a:solidFill>
                  <a:schemeClr val="bg1"/>
                </a:solidFill>
              </a:rPr>
              <a:t>Ext4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3362325" y="3114675"/>
            <a:ext cx="792163" cy="230188"/>
          </a:xfrm>
          <a:prstGeom prst="roundRect">
            <a:avLst>
              <a:gd name="adj" fmla="val 1129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</a:rPr>
              <a:t>CIFS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4257675" y="3114675"/>
            <a:ext cx="792163" cy="230188"/>
          </a:xfrm>
          <a:prstGeom prst="roundRect">
            <a:avLst>
              <a:gd name="adj" fmla="val 1129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chemeClr val="bg1"/>
                </a:solidFill>
              </a:rPr>
              <a:t>FTP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0" y="3779838"/>
            <a:ext cx="3279775" cy="0"/>
          </a:xfrm>
          <a:prstGeom prst="line">
            <a:avLst/>
          </a:prstGeom>
          <a:ln w="444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85750" y="1123950"/>
            <a:ext cx="32385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285750" y="1352550"/>
            <a:ext cx="32385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85750" y="1581150"/>
            <a:ext cx="323850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285750" y="1809750"/>
            <a:ext cx="323850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33" name="TextBox 97"/>
          <p:cNvSpPr txBox="1">
            <a:spLocks noChangeArrowheads="1"/>
          </p:cNvSpPr>
          <p:nvPr/>
        </p:nvSpPr>
        <p:spPr bwMode="auto">
          <a:xfrm>
            <a:off x="579438" y="1019175"/>
            <a:ext cx="25447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0">
                <a:latin typeface="Calibri" pitchFamily="34" charset="0"/>
              </a:rPr>
              <a:t>SAS Connection</a:t>
            </a:r>
          </a:p>
          <a:p>
            <a:r>
              <a:rPr lang="en-US" altLang="zh-CN" sz="1400" b="0">
                <a:latin typeface="Calibri" pitchFamily="34" charset="0"/>
              </a:rPr>
              <a:t>10 GigE </a:t>
            </a:r>
            <a:r>
              <a:rPr lang="zh-CN" altLang="en-US" sz="1400" b="0">
                <a:latin typeface="Calibri" pitchFamily="34" charset="0"/>
              </a:rPr>
              <a:t> </a:t>
            </a:r>
            <a:r>
              <a:rPr lang="en-US" altLang="zh-CN" sz="1400" b="0">
                <a:latin typeface="Calibri" pitchFamily="34" charset="0"/>
              </a:rPr>
              <a:t>Network Connection</a:t>
            </a:r>
          </a:p>
          <a:p>
            <a:r>
              <a:rPr lang="en-US" altLang="zh-CN" sz="1400" b="0">
                <a:latin typeface="Calibri" pitchFamily="34" charset="0"/>
              </a:rPr>
              <a:t>GigE Network Connection </a:t>
            </a:r>
          </a:p>
          <a:p>
            <a:r>
              <a:rPr lang="en-US" altLang="zh-CN" sz="1400" b="0">
                <a:latin typeface="Calibri" pitchFamily="34" charset="0"/>
              </a:rPr>
              <a:t>Data Flow</a:t>
            </a:r>
          </a:p>
        </p:txBody>
      </p:sp>
      <p:sp>
        <p:nvSpPr>
          <p:cNvPr id="34834" name="TextBox 103"/>
          <p:cNvSpPr txBox="1">
            <a:spLocks noChangeArrowheads="1"/>
          </p:cNvSpPr>
          <p:nvPr/>
        </p:nvSpPr>
        <p:spPr bwMode="auto">
          <a:xfrm>
            <a:off x="3319463" y="4735513"/>
            <a:ext cx="27765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200" b="0">
                <a:latin typeface="Calibri" pitchFamily="34" charset="0"/>
              </a:rPr>
              <a:t>CIFS</a:t>
            </a:r>
            <a:r>
              <a:rPr lang="zh-CN" altLang="en-US" sz="1200" b="0">
                <a:latin typeface="Calibri" pitchFamily="34" charset="0"/>
              </a:rPr>
              <a:t> </a:t>
            </a:r>
            <a:r>
              <a:rPr lang="en-US" altLang="zh-CN" sz="1200" b="0">
                <a:latin typeface="Calibri" pitchFamily="34" charset="0"/>
              </a:rPr>
              <a:t>client        FTP</a:t>
            </a:r>
            <a:r>
              <a:rPr lang="zh-CN" altLang="en-US" sz="1200" b="0">
                <a:latin typeface="Calibri" pitchFamily="34" charset="0"/>
              </a:rPr>
              <a:t> </a:t>
            </a:r>
            <a:r>
              <a:rPr lang="en-US" altLang="zh-CN" sz="1200" b="0">
                <a:latin typeface="Calibri" pitchFamily="34" charset="0"/>
              </a:rPr>
              <a:t>client        NFS client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4648200" y="1809750"/>
            <a:ext cx="0" cy="30480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836" name="Group 61"/>
          <p:cNvGrpSpPr>
            <a:grpSpLocks/>
          </p:cNvGrpSpPr>
          <p:nvPr/>
        </p:nvGrpSpPr>
        <p:grpSpPr bwMode="auto">
          <a:xfrm>
            <a:off x="5203825" y="3282950"/>
            <a:ext cx="587375" cy="1423988"/>
            <a:chOff x="1315886" y="3303027"/>
            <a:chExt cx="554329" cy="1423252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591552" y="3303027"/>
              <a:ext cx="0" cy="1012302"/>
            </a:xfrm>
            <a:prstGeom prst="line">
              <a:avLst/>
            </a:prstGeom>
            <a:ln>
              <a:solidFill>
                <a:schemeClr val="tx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732382" y="3791724"/>
              <a:ext cx="0" cy="685446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4842" name="Picture 2" descr="\\Seafilea\marketing\Public\Kristen G\SEAC ICON LIBRARY_FINAL\Desktop_PC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15886" y="4171950"/>
              <a:ext cx="554329" cy="554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37" name="TextBox 18"/>
          <p:cNvSpPr txBox="1">
            <a:spLocks noChangeArrowheads="1"/>
          </p:cNvSpPr>
          <p:nvPr/>
        </p:nvSpPr>
        <p:spPr bwMode="auto">
          <a:xfrm>
            <a:off x="5108575" y="1866900"/>
            <a:ext cx="860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400" b="0">
                <a:latin typeface="Calibri" pitchFamily="34" charset="0"/>
              </a:rPr>
              <a:t>UML N12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3352800" y="2197100"/>
            <a:ext cx="2581275" cy="228600"/>
          </a:xfrm>
          <a:prstGeom prst="roundRect">
            <a:avLst>
              <a:gd name="adj" fmla="val 11290"/>
            </a:avLst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b="0" dirty="0">
                <a:solidFill>
                  <a:schemeClr val="bg1"/>
                </a:solidFill>
              </a:rPr>
              <a:t>Aqua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4" name="Rounded Rectangle 34"/>
          <p:cNvSpPr/>
          <p:nvPr/>
        </p:nvSpPr>
        <p:spPr>
          <a:xfrm>
            <a:off x="5151438" y="3111500"/>
            <a:ext cx="792162" cy="230188"/>
          </a:xfrm>
          <a:prstGeom prst="roundRect">
            <a:avLst>
              <a:gd name="adj" fmla="val 11290"/>
            </a:avLst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400" b="0">
                <a:solidFill>
                  <a:schemeClr val="bg1"/>
                </a:solidFill>
              </a:rPr>
              <a:t>NFS</a:t>
            </a:r>
          </a:p>
        </p:txBody>
      </p:sp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52400" y="169863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Seamless Integration with CloudAqua</a:t>
            </a:r>
          </a:p>
        </p:txBody>
      </p:sp>
      <p:grpSp>
        <p:nvGrpSpPr>
          <p:cNvPr id="35842" name="Group 1"/>
          <p:cNvGrpSpPr>
            <a:grpSpLocks/>
          </p:cNvGrpSpPr>
          <p:nvPr/>
        </p:nvGrpSpPr>
        <p:grpSpPr bwMode="auto">
          <a:xfrm>
            <a:off x="7239000" y="1352550"/>
            <a:ext cx="1295400" cy="2132013"/>
            <a:chOff x="228599" y="1894190"/>
            <a:chExt cx="1447801" cy="2131837"/>
          </a:xfrm>
        </p:grpSpPr>
        <p:sp>
          <p:nvSpPr>
            <p:cNvPr id="2" name="Rounded Rectangle 21"/>
            <p:cNvSpPr/>
            <p:nvPr/>
          </p:nvSpPr>
          <p:spPr>
            <a:xfrm>
              <a:off x="233922" y="1968797"/>
              <a:ext cx="1442478" cy="2057230"/>
            </a:xfrm>
            <a:prstGeom prst="roundRect">
              <a:avLst>
                <a:gd name="adj" fmla="val 774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zh-CN" b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Rounded Rectangle 22"/>
            <p:cNvSpPr/>
            <p:nvPr/>
          </p:nvSpPr>
          <p:spPr>
            <a:xfrm>
              <a:off x="228599" y="1894190"/>
              <a:ext cx="1447801" cy="303188"/>
            </a:xfrm>
            <a:prstGeom prst="roundRect">
              <a:avLst>
                <a:gd name="adj" fmla="val 2307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b="0">
                  <a:solidFill>
                    <a:schemeClr val="bg1"/>
                  </a:solidFill>
                </a:rPr>
                <a:t>Usage Case</a:t>
              </a:r>
            </a:p>
          </p:txBody>
        </p:sp>
      </p:grpSp>
      <p:grpSp>
        <p:nvGrpSpPr>
          <p:cNvPr id="35843" name="Group 71"/>
          <p:cNvGrpSpPr>
            <a:grpSpLocks/>
          </p:cNvGrpSpPr>
          <p:nvPr/>
        </p:nvGrpSpPr>
        <p:grpSpPr bwMode="auto">
          <a:xfrm>
            <a:off x="5562600" y="1381125"/>
            <a:ext cx="1447800" cy="2133600"/>
            <a:chOff x="3257352" y="3016384"/>
            <a:chExt cx="2627362" cy="2133599"/>
          </a:xfrm>
        </p:grpSpPr>
        <p:sp>
          <p:nvSpPr>
            <p:cNvPr id="42" name="Rounded Rectangle 41"/>
            <p:cNvSpPr/>
            <p:nvPr/>
          </p:nvSpPr>
          <p:spPr>
            <a:xfrm>
              <a:off x="3257352" y="3092584"/>
              <a:ext cx="2627362" cy="2057399"/>
            </a:xfrm>
            <a:prstGeom prst="roundRect">
              <a:avLst>
                <a:gd name="adj" fmla="val 7747"/>
              </a:avLst>
            </a:prstGeom>
            <a:gradFill>
              <a:gsLst>
                <a:gs pos="0">
                  <a:schemeClr val="accent1"/>
                </a:gs>
                <a:gs pos="23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115888" indent="-115888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Char char="•"/>
                <a:defRPr/>
              </a:pPr>
              <a:endParaRPr lang="en-US" altLang="zh-CN" sz="1500" b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257352" y="3016384"/>
              <a:ext cx="2627362" cy="303213"/>
            </a:xfrm>
            <a:prstGeom prst="roundRect">
              <a:avLst>
                <a:gd name="adj" fmla="val 23078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b="0">
                  <a:solidFill>
                    <a:srgbClr val="FFFFFF"/>
                  </a:solidFill>
                </a:rPr>
                <a:t>Library</a:t>
              </a:r>
            </a:p>
          </p:txBody>
        </p:sp>
      </p:grpSp>
      <p:grpSp>
        <p:nvGrpSpPr>
          <p:cNvPr id="35844" name="Group 71"/>
          <p:cNvGrpSpPr>
            <a:grpSpLocks/>
          </p:cNvGrpSpPr>
          <p:nvPr/>
        </p:nvGrpSpPr>
        <p:grpSpPr bwMode="auto">
          <a:xfrm>
            <a:off x="2590800" y="1428750"/>
            <a:ext cx="1447800" cy="2133600"/>
            <a:chOff x="3257352" y="3016384"/>
            <a:chExt cx="2627362" cy="2133599"/>
          </a:xfrm>
        </p:grpSpPr>
        <p:sp>
          <p:nvSpPr>
            <p:cNvPr id="54" name="Rounded Rectangle 53"/>
            <p:cNvSpPr/>
            <p:nvPr/>
          </p:nvSpPr>
          <p:spPr>
            <a:xfrm>
              <a:off x="3257352" y="3092584"/>
              <a:ext cx="2627362" cy="2057399"/>
            </a:xfrm>
            <a:prstGeom prst="roundRect">
              <a:avLst>
                <a:gd name="adj" fmla="val 7747"/>
              </a:avLst>
            </a:prstGeom>
            <a:gradFill>
              <a:gsLst>
                <a:gs pos="0">
                  <a:schemeClr val="accent1"/>
                </a:gs>
                <a:gs pos="23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115888" indent="-115888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>
                <a:buFont typeface="Arial" panose="020B0604020202020204" pitchFamily="34" charset="0"/>
                <a:buChar char="•"/>
                <a:defRPr/>
              </a:pPr>
              <a:endParaRPr lang="en-US" altLang="zh-CN" sz="1500" b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3257352" y="3016384"/>
              <a:ext cx="2627362" cy="303213"/>
            </a:xfrm>
            <a:prstGeom prst="roundRect">
              <a:avLst>
                <a:gd name="adj" fmla="val 23078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b="0">
                  <a:solidFill>
                    <a:srgbClr val="FFFFFF"/>
                  </a:solidFill>
                </a:rPr>
                <a:t>Library</a:t>
              </a:r>
            </a:p>
          </p:txBody>
        </p:sp>
      </p:grpSp>
      <p:grpSp>
        <p:nvGrpSpPr>
          <p:cNvPr id="35845" name="Group 1"/>
          <p:cNvGrpSpPr>
            <a:grpSpLocks/>
          </p:cNvGrpSpPr>
          <p:nvPr/>
        </p:nvGrpSpPr>
        <p:grpSpPr bwMode="auto">
          <a:xfrm>
            <a:off x="1066800" y="1438275"/>
            <a:ext cx="1295400" cy="2132013"/>
            <a:chOff x="228599" y="1894190"/>
            <a:chExt cx="1447801" cy="2131837"/>
          </a:xfrm>
        </p:grpSpPr>
        <p:sp>
          <p:nvSpPr>
            <p:cNvPr id="22" name="Rounded Rectangle 21"/>
            <p:cNvSpPr/>
            <p:nvPr/>
          </p:nvSpPr>
          <p:spPr>
            <a:xfrm>
              <a:off x="233922" y="1968797"/>
              <a:ext cx="1442478" cy="2057230"/>
            </a:xfrm>
            <a:prstGeom prst="roundRect">
              <a:avLst>
                <a:gd name="adj" fmla="val 7747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zh-CN" b="0" smtClean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28599" y="1894190"/>
              <a:ext cx="1447801" cy="303188"/>
            </a:xfrm>
            <a:prstGeom prst="roundRect">
              <a:avLst>
                <a:gd name="adj" fmla="val 23078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400" b="0">
                  <a:solidFill>
                    <a:srgbClr val="FFFFFF"/>
                  </a:solidFill>
                </a:rPr>
                <a:t>Usage Case</a:t>
              </a:r>
            </a:p>
          </p:txBody>
        </p:sp>
      </p:grpSp>
      <p:pic>
        <p:nvPicPr>
          <p:cNvPr id="35846" name="Picture 7" descr="\\Seafilea\marketing\Public\Kristen G\SEAC ICON LIBRARY_FINAL\satellite_dis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1463" y="1793875"/>
            <a:ext cx="35083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7" name="Group 5"/>
          <p:cNvGrpSpPr>
            <a:grpSpLocks noChangeAspect="1"/>
          </p:cNvGrpSpPr>
          <p:nvPr/>
        </p:nvGrpSpPr>
        <p:grpSpPr bwMode="auto">
          <a:xfrm>
            <a:off x="1449388" y="2879725"/>
            <a:ext cx="533400" cy="388938"/>
            <a:chOff x="456799" y="4140566"/>
            <a:chExt cx="844550" cy="615950"/>
          </a:xfrm>
        </p:grpSpPr>
        <p:pic>
          <p:nvPicPr>
            <p:cNvPr id="35900" name="Picture 7" descr="\\Seafilea\marketing\Public\Kristen G\SEAC ICON LIBRARY_FINAL\satellite_dish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799" y="4216766"/>
              <a:ext cx="5334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901" name="Picture 106" descr="\\Seafilea\marketing\Public\Kristen G\SEAC ICON LIBRARY_FINAL\Customer Icons-128\woman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85399" y="4140566"/>
              <a:ext cx="615950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8" name="TextBox 111"/>
          <p:cNvSpPr txBox="1">
            <a:spLocks noChangeArrowheads="1"/>
          </p:cNvSpPr>
          <p:nvPr/>
        </p:nvSpPr>
        <p:spPr bwMode="auto">
          <a:xfrm>
            <a:off x="1525588" y="2098675"/>
            <a:ext cx="387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 b="0">
                <a:latin typeface="Calibri" pitchFamily="34" charset="0"/>
              </a:rPr>
              <a:t>Live</a:t>
            </a:r>
          </a:p>
        </p:txBody>
      </p:sp>
      <p:sp>
        <p:nvSpPr>
          <p:cNvPr id="35849" name="TextBox 112"/>
          <p:cNvSpPr txBox="1">
            <a:spLocks noChangeArrowheads="1"/>
          </p:cNvSpPr>
          <p:nvPr/>
        </p:nvSpPr>
        <p:spPr bwMode="auto">
          <a:xfrm>
            <a:off x="1428750" y="2624138"/>
            <a:ext cx="571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 b="0">
                <a:latin typeface="Calibri" pitchFamily="34" charset="0"/>
              </a:rPr>
              <a:t>Archive</a:t>
            </a:r>
          </a:p>
        </p:txBody>
      </p:sp>
      <p:sp>
        <p:nvSpPr>
          <p:cNvPr id="35850" name="TextBox 113"/>
          <p:cNvSpPr txBox="1">
            <a:spLocks noChangeArrowheads="1"/>
          </p:cNvSpPr>
          <p:nvPr/>
        </p:nvSpPr>
        <p:spPr bwMode="auto">
          <a:xfrm>
            <a:off x="1255713" y="3214688"/>
            <a:ext cx="927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000" b="0">
                <a:latin typeface="Calibri" pitchFamily="34" charset="0"/>
              </a:rPr>
              <a:t>Broadcast PTA</a:t>
            </a:r>
          </a:p>
        </p:txBody>
      </p:sp>
      <p:grpSp>
        <p:nvGrpSpPr>
          <p:cNvPr id="35851" name="Group 7"/>
          <p:cNvGrpSpPr>
            <a:grpSpLocks/>
          </p:cNvGrpSpPr>
          <p:nvPr/>
        </p:nvGrpSpPr>
        <p:grpSpPr bwMode="auto">
          <a:xfrm>
            <a:off x="2895600" y="1276350"/>
            <a:ext cx="3810000" cy="2133600"/>
            <a:chOff x="789473" y="526152"/>
            <a:chExt cx="7273705" cy="4734034"/>
          </a:xfrm>
        </p:grpSpPr>
        <p:sp>
          <p:nvSpPr>
            <p:cNvPr id="134" name="Cloud 133"/>
            <p:cNvSpPr/>
            <p:nvPr/>
          </p:nvSpPr>
          <p:spPr>
            <a:xfrm rot="11089274">
              <a:off x="789473" y="526152"/>
              <a:ext cx="7273705" cy="4586095"/>
            </a:xfrm>
            <a:prstGeom prst="cloud">
              <a:avLst/>
            </a:prstGeom>
            <a:solidFill>
              <a:srgbClr val="9C247F">
                <a:alpha val="2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35" name="Cloud 134"/>
            <p:cNvSpPr/>
            <p:nvPr/>
          </p:nvSpPr>
          <p:spPr>
            <a:xfrm rot="11089274">
              <a:off x="1089514" y="779761"/>
              <a:ext cx="6964573" cy="4480425"/>
            </a:xfrm>
            <a:prstGeom prst="cloud">
              <a:avLst/>
            </a:prstGeom>
            <a:solidFill>
              <a:srgbClr val="9C247F">
                <a:alpha val="25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/>
            </a:p>
          </p:txBody>
        </p:sp>
        <p:sp>
          <p:nvSpPr>
            <p:cNvPr id="136" name="Cloud 135"/>
            <p:cNvSpPr/>
            <p:nvPr/>
          </p:nvSpPr>
          <p:spPr>
            <a:xfrm rot="11089274">
              <a:off x="1022839" y="969968"/>
              <a:ext cx="6964573" cy="3973207"/>
            </a:xfrm>
            <a:prstGeom prst="cloud">
              <a:avLst/>
            </a:prstGeom>
            <a:solidFill>
              <a:srgbClr val="9C247F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0" dirty="0"/>
            </a:p>
          </p:txBody>
        </p:sp>
      </p:grpSp>
      <p:sp>
        <p:nvSpPr>
          <p:cNvPr id="35852" name="TextBox 137"/>
          <p:cNvSpPr txBox="1">
            <a:spLocks noChangeArrowheads="1"/>
          </p:cNvSpPr>
          <p:nvPr/>
        </p:nvSpPr>
        <p:spPr bwMode="auto">
          <a:xfrm>
            <a:off x="5486400" y="3114675"/>
            <a:ext cx="1600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100" b="0">
                <a:solidFill>
                  <a:srgbClr val="FFFFFF"/>
                </a:solidFill>
                <a:latin typeface="Calibri" pitchFamily="34" charset="0"/>
              </a:rPr>
              <a:t>Universal MediaLibrary N series</a:t>
            </a:r>
          </a:p>
        </p:txBody>
      </p:sp>
      <p:sp>
        <p:nvSpPr>
          <p:cNvPr id="35853" name="TextBox 141"/>
          <p:cNvSpPr txBox="1">
            <a:spLocks noChangeArrowheads="1"/>
          </p:cNvSpPr>
          <p:nvPr/>
        </p:nvSpPr>
        <p:spPr bwMode="auto">
          <a:xfrm>
            <a:off x="1295400" y="3714750"/>
            <a:ext cx="1022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 b="0">
                <a:latin typeface="Calibri" pitchFamily="34" charset="0"/>
              </a:rPr>
              <a:t>Region A</a:t>
            </a:r>
          </a:p>
        </p:txBody>
      </p:sp>
      <p:sp>
        <p:nvSpPr>
          <p:cNvPr id="35854" name="TextBox 14"/>
          <p:cNvSpPr txBox="1">
            <a:spLocks noChangeArrowheads="1"/>
          </p:cNvSpPr>
          <p:nvPr/>
        </p:nvSpPr>
        <p:spPr bwMode="auto">
          <a:xfrm>
            <a:off x="2514600" y="3114675"/>
            <a:ext cx="1600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100" b="0">
                <a:solidFill>
                  <a:srgbClr val="FFFFFF"/>
                </a:solidFill>
                <a:latin typeface="Calibri" pitchFamily="34" charset="0"/>
              </a:rPr>
              <a:t>Universal MediaLibrary N series</a:t>
            </a:r>
          </a:p>
        </p:txBody>
      </p:sp>
      <p:sp>
        <p:nvSpPr>
          <p:cNvPr id="35855" name="TextBox 143"/>
          <p:cNvSpPr txBox="1">
            <a:spLocks noChangeArrowheads="1"/>
          </p:cNvSpPr>
          <p:nvPr/>
        </p:nvSpPr>
        <p:spPr bwMode="auto">
          <a:xfrm>
            <a:off x="4038600" y="2114550"/>
            <a:ext cx="1600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Calibri" pitchFamily="34" charset="0"/>
              </a:rPr>
              <a:t>Cloud Aqua object storage</a:t>
            </a:r>
          </a:p>
        </p:txBody>
      </p:sp>
      <p:sp>
        <p:nvSpPr>
          <p:cNvPr id="35856" name="TextBox 159"/>
          <p:cNvSpPr txBox="1">
            <a:spLocks noChangeArrowheads="1"/>
          </p:cNvSpPr>
          <p:nvPr/>
        </p:nvSpPr>
        <p:spPr bwMode="auto">
          <a:xfrm>
            <a:off x="6597650" y="3697288"/>
            <a:ext cx="10223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200" b="0">
                <a:latin typeface="Calibri" pitchFamily="34" charset="0"/>
              </a:rPr>
              <a:t>Region B</a:t>
            </a:r>
          </a:p>
        </p:txBody>
      </p:sp>
      <p:sp>
        <p:nvSpPr>
          <p:cNvPr id="4" name="Rounded Rectangle 60"/>
          <p:cNvSpPr/>
          <p:nvPr/>
        </p:nvSpPr>
        <p:spPr>
          <a:xfrm>
            <a:off x="1600200" y="4029075"/>
            <a:ext cx="6934200" cy="609600"/>
          </a:xfrm>
          <a:prstGeom prst="roundRect">
            <a:avLst>
              <a:gd name="adj" fmla="val 23078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zh-CN" sz="1400" b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5858" name="TextBox 65"/>
          <p:cNvSpPr txBox="1">
            <a:spLocks noChangeArrowheads="1"/>
          </p:cNvSpPr>
          <p:nvPr/>
        </p:nvSpPr>
        <p:spPr bwMode="auto">
          <a:xfrm>
            <a:off x="2590800" y="4095750"/>
            <a:ext cx="23622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400" b="0">
                <a:solidFill>
                  <a:schemeClr val="bg1"/>
                </a:solidFill>
                <a:latin typeface="Calibri" pitchFamily="34" charset="0"/>
              </a:rPr>
              <a:t>3rd-party Application</a:t>
            </a:r>
          </a:p>
          <a:p>
            <a:r>
              <a:rPr lang="en-US" altLang="zh-CN" sz="1200" b="0">
                <a:solidFill>
                  <a:schemeClr val="bg1"/>
                </a:solidFill>
                <a:latin typeface="Calibri" pitchFamily="34" charset="0"/>
              </a:rPr>
              <a:t>(access to contents and metadata)</a:t>
            </a:r>
          </a:p>
        </p:txBody>
      </p:sp>
      <p:pic>
        <p:nvPicPr>
          <p:cNvPr id="35859" name="Picture 2" descr="\\Seafilea\marketing\Public\Kristen G\SEAC ICON LIBRARY_FINAL\Desktop_P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4105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2" descr="\\Seafilea\marketing\Public\Kristen G\SEAC ICON LIBRARY_FINAL\Desktop_P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105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1" name="Picture 2" descr="\\Seafilea\marketing\Public\Kristen G\SEAC ICON LIBRARY_FINAL\Desktop_PC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41052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69" descr="XORMedia_Logo.png"/>
          <p:cNvPicPr>
            <a:picLocks noChangeAspect="1"/>
          </p:cNvPicPr>
          <p:nvPr/>
        </p:nvPicPr>
        <p:blipFill>
          <a:blip r:embed="rId6"/>
          <a:srcRect r="46205"/>
          <a:stretch>
            <a:fillRect/>
          </a:stretch>
        </p:blipFill>
        <p:spPr bwMode="auto">
          <a:xfrm>
            <a:off x="4572000" y="1938338"/>
            <a:ext cx="509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Picture 71" descr="XORMedia_Logo.png"/>
          <p:cNvPicPr>
            <a:picLocks noChangeAspect="1"/>
          </p:cNvPicPr>
          <p:nvPr/>
        </p:nvPicPr>
        <p:blipFill>
          <a:blip r:embed="rId6"/>
          <a:srcRect r="46205"/>
          <a:stretch>
            <a:fillRect/>
          </a:stretch>
        </p:blipFill>
        <p:spPr bwMode="auto">
          <a:xfrm>
            <a:off x="2971800" y="2876550"/>
            <a:ext cx="509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Picture 72" descr="XORMedia_Logo.png"/>
          <p:cNvPicPr>
            <a:picLocks noChangeAspect="1"/>
          </p:cNvPicPr>
          <p:nvPr/>
        </p:nvPicPr>
        <p:blipFill>
          <a:blip r:embed="rId6"/>
          <a:srcRect r="46205"/>
          <a:stretch>
            <a:fillRect/>
          </a:stretch>
        </p:blipFill>
        <p:spPr bwMode="auto">
          <a:xfrm>
            <a:off x="6096000" y="2886075"/>
            <a:ext cx="5095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5" name="Left-Right Arrow 61"/>
          <p:cNvSpPr>
            <a:spLocks noChangeArrowheads="1"/>
          </p:cNvSpPr>
          <p:nvPr/>
        </p:nvSpPr>
        <p:spPr bwMode="auto">
          <a:xfrm rot="-5400000">
            <a:off x="4386262" y="3433763"/>
            <a:ext cx="936625" cy="260350"/>
          </a:xfrm>
          <a:prstGeom prst="leftRightArrow">
            <a:avLst>
              <a:gd name="adj1" fmla="val 50000"/>
              <a:gd name="adj2" fmla="val 42954"/>
            </a:avLst>
          </a:prstGeom>
          <a:solidFill>
            <a:srgbClr val="9B3519"/>
          </a:solidFill>
          <a:ln w="25400" algn="ctr">
            <a:noFill/>
            <a:miter lim="800000"/>
            <a:headEnd/>
            <a:tailEnd/>
          </a:ln>
        </p:spPr>
        <p:txBody>
          <a:bodyPr vert="eaVert" anchor="ctr"/>
          <a:lstStyle/>
          <a:p>
            <a:pPr algn="ctr"/>
            <a:endParaRPr lang="en-US" altLang="zh-CN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866" name="TextBox 62"/>
          <p:cNvSpPr txBox="1">
            <a:spLocks noChangeArrowheads="1"/>
          </p:cNvSpPr>
          <p:nvPr/>
        </p:nvSpPr>
        <p:spPr bwMode="auto">
          <a:xfrm>
            <a:off x="3733800" y="3638550"/>
            <a:ext cx="1878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zh-CN" sz="1200" b="0">
                <a:latin typeface="Calibri" pitchFamily="34" charset="0"/>
              </a:rPr>
              <a:t>File system plug-in / reset</a:t>
            </a:r>
          </a:p>
        </p:txBody>
      </p:sp>
      <p:sp>
        <p:nvSpPr>
          <p:cNvPr id="35867" name="Left-Right Arrow 61"/>
          <p:cNvSpPr>
            <a:spLocks noChangeArrowheads="1"/>
          </p:cNvSpPr>
          <p:nvPr/>
        </p:nvSpPr>
        <p:spPr bwMode="auto">
          <a:xfrm rot="10800000">
            <a:off x="2133600" y="2343150"/>
            <a:ext cx="528638" cy="260350"/>
          </a:xfrm>
          <a:prstGeom prst="leftRightArrow">
            <a:avLst>
              <a:gd name="adj1" fmla="val 50000"/>
              <a:gd name="adj2" fmla="val 24244"/>
            </a:avLst>
          </a:prstGeom>
          <a:solidFill>
            <a:srgbClr val="9B3519"/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n-US" altLang="zh-CN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868" name="Left-Right Arrow 61"/>
          <p:cNvSpPr>
            <a:spLocks noChangeArrowheads="1"/>
          </p:cNvSpPr>
          <p:nvPr/>
        </p:nvSpPr>
        <p:spPr bwMode="auto">
          <a:xfrm rot="10800000">
            <a:off x="6858000" y="2343150"/>
            <a:ext cx="528638" cy="260350"/>
          </a:xfrm>
          <a:prstGeom prst="leftRightArrow">
            <a:avLst>
              <a:gd name="adj1" fmla="val 50000"/>
              <a:gd name="adj2" fmla="val 24244"/>
            </a:avLst>
          </a:prstGeom>
          <a:solidFill>
            <a:srgbClr val="9B3519"/>
          </a:solidFill>
          <a:ln w="25400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/>
            <a:endParaRPr lang="en-US" altLang="zh-CN" b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5869" name="TextBox 14"/>
          <p:cNvSpPr txBox="1">
            <a:spLocks noChangeArrowheads="1"/>
          </p:cNvSpPr>
          <p:nvPr/>
        </p:nvSpPr>
        <p:spPr bwMode="auto">
          <a:xfrm>
            <a:off x="6934200" y="3181350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000" b="0">
                <a:latin typeface="Calibri" pitchFamily="34" charset="0"/>
              </a:rPr>
              <a:t>Video  surveillance</a:t>
            </a:r>
          </a:p>
        </p:txBody>
      </p:sp>
      <p:pic>
        <p:nvPicPr>
          <p:cNvPr id="35870" name="Picture 14" descr="\\Seafilea\marketing\Public\Kristen G\SEAC ICON LIBRARY_FINAL\PNG Non-Labeled Icons_256\Final-Cut-Pro-Workstation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62850" y="2401888"/>
            <a:ext cx="5334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71" name="Picture 18" descr="svcam_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2881313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72" name="TextBox 14"/>
          <p:cNvSpPr txBox="1">
            <a:spLocks noChangeArrowheads="1"/>
          </p:cNvSpPr>
          <p:nvPr/>
        </p:nvSpPr>
        <p:spPr bwMode="auto">
          <a:xfrm>
            <a:off x="6934200" y="2638425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000" b="0">
                <a:latin typeface="Calibri" pitchFamily="34" charset="0"/>
              </a:rPr>
              <a:t>Broadcast-level production</a:t>
            </a:r>
            <a:endParaRPr lang="en-US" altLang="zh-CN" sz="1000" b="0" i="1">
              <a:latin typeface="Calibri" pitchFamily="34" charset="0"/>
            </a:endParaRPr>
          </a:p>
        </p:txBody>
      </p:sp>
      <p:grpSp>
        <p:nvGrpSpPr>
          <p:cNvPr id="35873" name="Group 47"/>
          <p:cNvGrpSpPr>
            <a:grpSpLocks/>
          </p:cNvGrpSpPr>
          <p:nvPr/>
        </p:nvGrpSpPr>
        <p:grpSpPr bwMode="auto">
          <a:xfrm>
            <a:off x="7543800" y="1733550"/>
            <a:ext cx="644525" cy="420688"/>
            <a:chOff x="4730" y="1108"/>
            <a:chExt cx="485" cy="317"/>
          </a:xfrm>
        </p:grpSpPr>
        <p:pic>
          <p:nvPicPr>
            <p:cNvPr id="35894" name="Picture 19" descr="C:\Documents and Settings\kgormley\Desktop\PPT Stuff\Icon library work\SEAC ICON LIBRARY_FINAL\PNG Non-labeled Icons_128\iPhone-web.jpg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111" t="2808" r="11111"/>
            <a:stretch>
              <a:fillRect/>
            </a:stretch>
          </p:blipFill>
          <p:spPr bwMode="auto">
            <a:xfrm>
              <a:off x="4779" y="1108"/>
              <a:ext cx="212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95" name="Picture 14" descr="C:\Documents and Settings\kgormley\Desktop\PPT Stuff\Icon library work\SEAC ICON LIBRARY_FINAL\PNG Non-labeled Icons_128\laptop_icon2.jp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849" y="1141"/>
              <a:ext cx="366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96" name="Picture 21" descr="C:\Documents and Settings\kgormley\Desktop\PPT Stuff\Icon library work\SEAC ICON LIBRARY_FINAL\PNG Non-labeled Icons_128\mobile_phone2.jpg"/>
            <p:cNvPicPr>
              <a:picLocks noChangeAspect="1" noChangeArrowheads="1"/>
            </p:cNvPicPr>
            <p:nvPr/>
          </p:nvPicPr>
          <p:blipFill>
            <a:blip r:embed="rId11"/>
            <a:srcRect l="15521" t="2466" r="15366" b="2216"/>
            <a:stretch>
              <a:fillRect/>
            </a:stretch>
          </p:blipFill>
          <p:spPr bwMode="auto">
            <a:xfrm>
              <a:off x="4730" y="1193"/>
              <a:ext cx="1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74" name="TextBox 14"/>
          <p:cNvSpPr txBox="1">
            <a:spLocks noChangeArrowheads="1"/>
          </p:cNvSpPr>
          <p:nvPr/>
        </p:nvSpPr>
        <p:spPr bwMode="auto">
          <a:xfrm>
            <a:off x="6934200" y="2114550"/>
            <a:ext cx="1905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sz="1000" b="0">
                <a:latin typeface="Calibri" pitchFamily="34" charset="0"/>
              </a:rPr>
              <a:t>Multi-screen</a:t>
            </a:r>
            <a:endParaRPr lang="en-US" altLang="zh-CN" sz="1000" b="0" i="1">
              <a:latin typeface="Calibri" pitchFamily="34" charset="0"/>
            </a:endParaRPr>
          </a:p>
        </p:txBody>
      </p:sp>
      <p:grpSp>
        <p:nvGrpSpPr>
          <p:cNvPr id="35875" name="Group 52"/>
          <p:cNvGrpSpPr>
            <a:grpSpLocks/>
          </p:cNvGrpSpPr>
          <p:nvPr/>
        </p:nvGrpSpPr>
        <p:grpSpPr bwMode="auto">
          <a:xfrm>
            <a:off x="1447800" y="2309813"/>
            <a:ext cx="533400" cy="366712"/>
            <a:chOff x="144" y="1044"/>
            <a:chExt cx="336" cy="231"/>
          </a:xfrm>
        </p:grpSpPr>
        <p:pic>
          <p:nvPicPr>
            <p:cNvPr id="5" name="Picture 43" descr="mcl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4" y="1092"/>
              <a:ext cx="336" cy="1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39999"/>
                </a:srgbClr>
              </a:outerShdw>
            </a:effectLst>
            <a:extLst/>
          </p:spPr>
        </p:pic>
        <p:pic>
          <p:nvPicPr>
            <p:cNvPr id="158" name="Picture 43" descr="mcl.png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44" y="1044"/>
              <a:ext cx="336" cy="18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algn="l" rotWithShape="0">
                <a:srgbClr val="000000">
                  <a:alpha val="39999"/>
                </a:srgbClr>
              </a:outerShdw>
            </a:effectLst>
            <a:extLst/>
          </p:spPr>
        </p:pic>
      </p:grpSp>
      <p:grpSp>
        <p:nvGrpSpPr>
          <p:cNvPr id="35876" name="Group 12"/>
          <p:cNvGrpSpPr>
            <a:grpSpLocks/>
          </p:cNvGrpSpPr>
          <p:nvPr/>
        </p:nvGrpSpPr>
        <p:grpSpPr bwMode="auto">
          <a:xfrm>
            <a:off x="2971800" y="1885950"/>
            <a:ext cx="889000" cy="990600"/>
            <a:chOff x="2133600" y="2341091"/>
            <a:chExt cx="964209" cy="1303636"/>
          </a:xfrm>
        </p:grpSpPr>
        <p:pic>
          <p:nvPicPr>
            <p:cNvPr id="35889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33600" y="2954809"/>
              <a:ext cx="964209" cy="68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90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33600" y="2647950"/>
              <a:ext cx="964209" cy="68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91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33600" y="2341091"/>
              <a:ext cx="964209" cy="68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77" name="Group 12"/>
          <p:cNvGrpSpPr>
            <a:grpSpLocks/>
          </p:cNvGrpSpPr>
          <p:nvPr/>
        </p:nvGrpSpPr>
        <p:grpSpPr bwMode="auto">
          <a:xfrm>
            <a:off x="5657850" y="1833563"/>
            <a:ext cx="889000" cy="990600"/>
            <a:chOff x="2133600" y="2341091"/>
            <a:chExt cx="964209" cy="1303636"/>
          </a:xfrm>
        </p:grpSpPr>
        <p:pic>
          <p:nvPicPr>
            <p:cNvPr id="35886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33600" y="2954809"/>
              <a:ext cx="964209" cy="68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7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33600" y="2647950"/>
              <a:ext cx="964209" cy="68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8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133600" y="2341091"/>
              <a:ext cx="964209" cy="68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78" name="Group 63"/>
          <p:cNvGrpSpPr>
            <a:grpSpLocks/>
          </p:cNvGrpSpPr>
          <p:nvPr/>
        </p:nvGrpSpPr>
        <p:grpSpPr bwMode="auto">
          <a:xfrm>
            <a:off x="4572000" y="1428750"/>
            <a:ext cx="454025" cy="457200"/>
            <a:chOff x="96" y="1140"/>
            <a:chExt cx="560" cy="563"/>
          </a:xfrm>
        </p:grpSpPr>
        <p:pic>
          <p:nvPicPr>
            <p:cNvPr id="35883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" y="1373"/>
              <a:ext cx="5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4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" y="1259"/>
              <a:ext cx="5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5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" y="1140"/>
              <a:ext cx="5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79" name="Group 67"/>
          <p:cNvGrpSpPr>
            <a:grpSpLocks/>
          </p:cNvGrpSpPr>
          <p:nvPr/>
        </p:nvGrpSpPr>
        <p:grpSpPr bwMode="auto">
          <a:xfrm>
            <a:off x="4648200" y="2647950"/>
            <a:ext cx="454025" cy="457200"/>
            <a:chOff x="96" y="1140"/>
            <a:chExt cx="560" cy="563"/>
          </a:xfrm>
        </p:grpSpPr>
        <p:pic>
          <p:nvPicPr>
            <p:cNvPr id="35880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" y="1373"/>
              <a:ext cx="5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1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" y="1259"/>
              <a:ext cx="5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8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96" y="1140"/>
              <a:ext cx="56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953000" y="1322388"/>
            <a:ext cx="4419600" cy="1035050"/>
          </a:xfrm>
          <a:prstGeom prst="roundRect">
            <a:avLst>
              <a:gd name="adj" fmla="val 14204"/>
            </a:avLst>
          </a:prstGeom>
          <a:solidFill>
            <a:srgbClr val="0058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/>
              <a:t>www.xor-media.com</a:t>
            </a: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276600" y="2840038"/>
            <a:ext cx="4038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>
                <a:solidFill>
                  <a:srgbClr val="497039"/>
                </a:solidFill>
                <a:latin typeface="Helvetica World" pitchFamily="34" charset="0"/>
                <a:cs typeface="Helvetica World" pitchFamily="34" charset="0"/>
              </a:rPr>
              <a:t>Thank you!</a:t>
            </a:r>
            <a:endParaRPr lang="zh-CN" altLang="en-US" sz="3600">
              <a:solidFill>
                <a:srgbClr val="497039"/>
              </a:solidFill>
              <a:latin typeface="Helvetica World" pitchFamily="34" charset="0"/>
              <a:cs typeface="Helvetica World" pitchFamily="34" charset="0"/>
            </a:endParaRPr>
          </a:p>
        </p:txBody>
      </p: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52400" y="171450"/>
            <a:ext cx="8839200" cy="609600"/>
          </a:xfrm>
        </p:spPr>
        <p:txBody>
          <a:bodyPr/>
          <a:lstStyle/>
          <a:p>
            <a:pPr eaLnBrk="1" hangingPunct="1"/>
            <a:r>
              <a:rPr lang="en-US" altLang="zh-CN" smtClean="0"/>
              <a:t>Current Storage Architecture</a:t>
            </a:r>
          </a:p>
        </p:txBody>
      </p:sp>
      <p:sp>
        <p:nvSpPr>
          <p:cNvPr id="1945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334000" y="895350"/>
            <a:ext cx="3505200" cy="36576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altLang="zh-CN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altLang="zh-CN" sz="2000">
                <a:solidFill>
                  <a:schemeClr val="bg1"/>
                </a:solidFill>
              </a:rPr>
              <a:t>Low-efficiency Usage for Storage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endParaRPr altLang="zh-CN" sz="200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</a:pPr>
            <a:r>
              <a:rPr altLang="zh-CN" sz="2000">
                <a:solidFill>
                  <a:schemeClr val="bg1"/>
                </a:solidFill>
              </a:rPr>
              <a:t>Complicated Working Process</a:t>
            </a:r>
          </a:p>
        </p:txBody>
      </p:sp>
      <p:grpSp>
        <p:nvGrpSpPr>
          <p:cNvPr id="19459" name="Group 54"/>
          <p:cNvGrpSpPr>
            <a:grpSpLocks/>
          </p:cNvGrpSpPr>
          <p:nvPr/>
        </p:nvGrpSpPr>
        <p:grpSpPr bwMode="auto">
          <a:xfrm>
            <a:off x="685800" y="1804988"/>
            <a:ext cx="3505200" cy="1909762"/>
            <a:chOff x="807471" y="3105150"/>
            <a:chExt cx="3505200" cy="1909712"/>
          </a:xfrm>
        </p:grpSpPr>
        <p:sp>
          <p:nvSpPr>
            <p:cNvPr id="42" name="Cloud 41"/>
            <p:cNvSpPr/>
            <p:nvPr/>
          </p:nvSpPr>
          <p:spPr>
            <a:xfrm>
              <a:off x="807471" y="3309932"/>
              <a:ext cx="3505200" cy="935014"/>
            </a:xfrm>
            <a:prstGeom prst="cloud">
              <a:avLst/>
            </a:prstGeom>
            <a:gradFill>
              <a:gsLst>
                <a:gs pos="0">
                  <a:schemeClr val="accent1"/>
                </a:gs>
                <a:gs pos="23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endParaRPr lang="zh-CN" altLang="en-US" b="0" smtClean="0">
                <a:solidFill>
                  <a:srgbClr val="FFFFFF"/>
                </a:solidFill>
              </a:endParaRPr>
            </a:p>
          </p:txBody>
        </p:sp>
        <p:pic>
          <p:nvPicPr>
            <p:cNvPr id="19461" name="Picture 6" descr="\\Seafilea\marketing\Public\Kristen G\SEAC ICON LIBRARY_FINAL\Generic-Storage_12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23459" y="4034147"/>
              <a:ext cx="888420" cy="760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2" name="Picture 44" descr="\\Seafilea\marketing\Public\Kristen G\SEAC ICON LIBRARY_FINAL\Generic-Storage_12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3945" y="4034147"/>
              <a:ext cx="888420" cy="760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3" name="Picture 6" descr="\\Seafilea\marketing\Public\Kristen G\SEAC ICON LIBRARY_FINAL\Generic-Storage_128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71109" y="4034147"/>
              <a:ext cx="888420" cy="760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Box 46"/>
            <p:cNvSpPr txBox="1">
              <a:spLocks noChangeArrowheads="1"/>
            </p:cNvSpPr>
            <p:nvPr/>
          </p:nvSpPr>
          <p:spPr bwMode="auto">
            <a:xfrm>
              <a:off x="1523434" y="3543288"/>
              <a:ext cx="2149475" cy="396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b="0">
                  <a:solidFill>
                    <a:schemeClr val="bg1"/>
                  </a:solidFill>
                  <a:latin typeface="Calibri" pitchFamily="34" charset="0"/>
                </a:rPr>
                <a:t>Easy-access to NAS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1307534" y="3943328"/>
              <a:ext cx="2514600" cy="1065184"/>
            </a:xfrm>
            <a:prstGeom prst="roundRect">
              <a:avLst/>
            </a:prstGeom>
            <a:noFill/>
            <a:ln>
              <a:solidFill>
                <a:srgbClr val="9C247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 algn="l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defRPr/>
              </a:pPr>
              <a:endParaRPr lang="zh-CN" altLang="en-US" b="0" smtClean="0">
                <a:solidFill>
                  <a:srgbClr val="3F3F3F"/>
                </a:solidFill>
              </a:endParaRPr>
            </a:p>
          </p:txBody>
        </p:sp>
        <p:sp>
          <p:nvSpPr>
            <p:cNvPr id="19466" name="TextBox 49"/>
            <p:cNvSpPr txBox="1">
              <a:spLocks noChangeArrowheads="1"/>
            </p:cNvSpPr>
            <p:nvPr/>
          </p:nvSpPr>
          <p:spPr bwMode="auto">
            <a:xfrm>
              <a:off x="2277496" y="4678321"/>
              <a:ext cx="527050" cy="336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0">
                  <a:solidFill>
                    <a:srgbClr val="6F6F6F"/>
                  </a:solidFill>
                  <a:latin typeface="Calibri" pitchFamily="34" charset="0"/>
                </a:rPr>
                <a:t>NAS</a:t>
              </a:r>
            </a:p>
          </p:txBody>
        </p:sp>
        <p:pic>
          <p:nvPicPr>
            <p:cNvPr id="19467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7043" y="3224895"/>
              <a:ext cx="570319" cy="367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8" name="Picture 5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49247" y="3203122"/>
              <a:ext cx="431737" cy="437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9" name="Picture 2" descr="\\Seafilea\marketing\Public\Kristen G\SEAC ICON LIBRARY_FINAL\Desktop_PC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274130" y="3105150"/>
              <a:ext cx="554329" cy="554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71450"/>
            <a:ext cx="8839200" cy="609600"/>
          </a:xfrm>
        </p:spPr>
        <p:txBody>
          <a:bodyPr/>
          <a:lstStyle/>
          <a:p>
            <a:pPr eaLnBrk="1" hangingPunct="1"/>
            <a:r>
              <a:rPr lang="en-US" altLang="zh-CN" smtClean="0"/>
              <a:t>NAS Access</a:t>
            </a:r>
          </a:p>
        </p:txBody>
      </p:sp>
      <p:sp>
        <p:nvSpPr>
          <p:cNvPr id="2048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81600" y="971550"/>
            <a:ext cx="3581400" cy="3876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sz="2000">
                <a:solidFill>
                  <a:schemeClr val="bg1"/>
                </a:solidFill>
              </a:rPr>
              <a:t>Storage designed for media applications and based on IT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altLang="zh-CN" sz="20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sz="2000">
                <a:solidFill>
                  <a:schemeClr val="bg1"/>
                </a:solidFill>
              </a:rPr>
              <a:t>Support NAS access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altLang="zh-CN" sz="200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altLang="zh-CN" sz="2000">
                <a:solidFill>
                  <a:schemeClr val="bg1"/>
                </a:solidFill>
              </a:rPr>
              <a:t>Media-centric file system</a:t>
            </a:r>
          </a:p>
        </p:txBody>
      </p:sp>
      <p:sp>
        <p:nvSpPr>
          <p:cNvPr id="5" name="Cloud 4"/>
          <p:cNvSpPr/>
          <p:nvPr/>
        </p:nvSpPr>
        <p:spPr>
          <a:xfrm>
            <a:off x="207963" y="1352550"/>
            <a:ext cx="4648200" cy="2667000"/>
          </a:xfrm>
          <a:prstGeom prst="cloud">
            <a:avLst/>
          </a:prstGeom>
          <a:gradFill>
            <a:gsLst>
              <a:gs pos="0">
                <a:schemeClr val="accent1"/>
              </a:gs>
              <a:gs pos="23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endParaRPr lang="zh-CN" altLang="en-US" b="0" smtClean="0">
              <a:solidFill>
                <a:srgbClr val="FFFFFF"/>
              </a:solidFill>
            </a:endParaRPr>
          </a:p>
        </p:txBody>
      </p:sp>
      <p:pic>
        <p:nvPicPr>
          <p:cNvPr id="20484" name="Picture 2" descr="C:\Users\VTorres\Documents\Photos\Product Photos\uml_grid_pn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2963" y="2857500"/>
            <a:ext cx="1000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\\Seafilea\marketing\Public\Kristen G\SEAC ICON LIBRARY_FINAL\Rack-Mounted-Server_1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963" y="1962150"/>
            <a:ext cx="8985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\\Seafilea\marketing\Public\Kristen G\SEAC ICON LIBRARY_FINAL\PNG Non-Labeled Icons_256\Final-Cut-Pro-Workstation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363" y="1504950"/>
            <a:ext cx="8556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6363" y="1200150"/>
            <a:ext cx="714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70363" y="1809750"/>
            <a:ext cx="5397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2" descr="\\Seafilea\marketing\Public\Kristen G\SEAC ICON LIBRARY_FINAL\Desktop_PC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84563" y="1276350"/>
            <a:ext cx="6937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1963" y="1200150"/>
            <a:ext cx="714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1" name="Rectangle 1"/>
          <p:cNvSpPr>
            <a:spLocks noChangeArrowheads="1"/>
          </p:cNvSpPr>
          <p:nvPr/>
        </p:nvSpPr>
        <p:spPr bwMode="auto">
          <a:xfrm>
            <a:off x="2982913" y="4683125"/>
            <a:ext cx="1863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 b="0">
                <a:latin typeface="Calibri" pitchFamily="34" charset="0"/>
              </a:rPr>
              <a:t>Universal MediaLibrary</a:t>
            </a:r>
            <a:endParaRPr lang="en-GB" altLang="zh-CN" sz="1400" b="0">
              <a:latin typeface="Calibri" pitchFamily="34" charset="0"/>
            </a:endParaRPr>
          </a:p>
        </p:txBody>
      </p:sp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1447800" y="1895475"/>
            <a:ext cx="24638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altLang="zh-CN" sz="2000">
                <a:solidFill>
                  <a:schemeClr val="bg1"/>
                </a:solidFill>
                <a:latin typeface="Calibri" pitchFamily="34" charset="0"/>
              </a:rPr>
              <a:t>NAS access</a:t>
            </a:r>
          </a:p>
          <a:p>
            <a:pPr algn="ctr"/>
            <a:r>
              <a:rPr lang="en-US" altLang="zh-CN" sz="2000">
                <a:solidFill>
                  <a:schemeClr val="bg1"/>
                </a:solidFill>
                <a:latin typeface="Calibri" pitchFamily="34" charset="0"/>
              </a:rPr>
              <a:t>Private Cloud Storage</a:t>
            </a:r>
            <a:endParaRPr lang="zh-CN" altLang="en-US" sz="200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Tm="1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52400" y="169863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UML N Series Models</a:t>
            </a:r>
            <a:endParaRPr lang="zh-CN" altLang="en-US" sz="3600" smtClean="0">
              <a:solidFill>
                <a:schemeClr val="bg1"/>
              </a:solidFill>
            </a:endParaRPr>
          </a:p>
        </p:txBody>
      </p:sp>
      <p:graphicFrame>
        <p:nvGraphicFramePr>
          <p:cNvPr id="21511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124502"/>
              </p:ext>
            </p:extLst>
          </p:nvPr>
        </p:nvGraphicFramePr>
        <p:xfrm>
          <a:off x="457200" y="1060450"/>
          <a:ext cx="4114800" cy="4028942"/>
        </p:xfrm>
        <a:graphic>
          <a:graphicData uri="http://schemas.openxmlformats.org/drawingml/2006/table">
            <a:tbl>
              <a:tblPr/>
              <a:tblGrid>
                <a:gridCol w="41148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UML N36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89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05138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4RU chassis, accommodating up to 36 hot-plug disks (24 front + 12 rear)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Single embedded storage controller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Disk options: 1TB/2TB/4TB/8TB disks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Random number of disks by your demands (no more than 36pcs)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Support cold spare disks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RAID0, RAID1, RAID5, RAID6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NAS (2 x 1GbE + 2 x 10GbE, 4 x 1GbE) 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   </a:t>
                      </a:r>
                    </a:p>
                  </a:txBody>
                  <a:tcPr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1885950"/>
            <a:ext cx="4714286" cy="2171429"/>
          </a:xfrm>
          <a:prstGeom prst="rect">
            <a:avLst/>
          </a:prstGeom>
        </p:spPr>
      </p:pic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52400" y="169863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UML N Series Models</a:t>
            </a:r>
            <a:endParaRPr lang="zh-CN" altLang="en-US" sz="3600" smtClean="0">
              <a:solidFill>
                <a:schemeClr val="bg1"/>
              </a:solidFill>
            </a:endParaRPr>
          </a:p>
        </p:txBody>
      </p:sp>
      <p:graphicFrame>
        <p:nvGraphicFramePr>
          <p:cNvPr id="22537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360980"/>
              </p:ext>
            </p:extLst>
          </p:nvPr>
        </p:nvGraphicFramePr>
        <p:xfrm>
          <a:off x="457200" y="1087438"/>
          <a:ext cx="3733800" cy="3921117"/>
        </p:xfrm>
        <a:graphic>
          <a:graphicData uri="http://schemas.openxmlformats.org/drawingml/2006/table">
            <a:tbl>
              <a:tblPr/>
              <a:tblGrid>
                <a:gridCol w="3733800"/>
              </a:tblGrid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890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UML N12</a:t>
                      </a:r>
                      <a:endParaRPr kumimoji="0" lang="zh-CN" alt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890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1485900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2RU chassis, 12 hot-plug disks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Single embedded storage controller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Disk options: 1TB/2TB/4TB/8TB disks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Random number of disks by your demands (no more than 12pcs)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954088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Support cold spare disks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RAID0, RAID1, RAID5, RAID6</a:t>
                      </a:r>
                    </a:p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80000"/>
                        </a:spcAft>
                        <a:buClrTx/>
                        <a:buSzTx/>
                        <a:buFontTx/>
                        <a:buChar char="•"/>
                        <a:tabLst>
                          <a:tab pos="176213" algn="l"/>
                        </a:tabLst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NAS (2 x 1GbE +2 </a:t>
                      </a:r>
                      <a:r>
                        <a:rPr kumimoji="0" lang="en-US" altLang="zh-CN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x 10GbE, 4 </a:t>
                      </a: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charset="-122"/>
                        </a:rPr>
                        <a:t>x 1GbE)</a:t>
                      </a: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marL="176213" marR="0" lvl="0" indent="-17621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>
                          <a:tab pos="176213" algn="l"/>
                        </a:tabLst>
                      </a:pP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3F3F3F"/>
                        </a:solidFill>
                        <a:effectLst/>
                        <a:latin typeface="Calibri" pitchFamily="34" charset="0"/>
                        <a:ea typeface="宋体" charset="-122"/>
                      </a:endParaRPr>
                    </a:p>
                  </a:txBody>
                  <a:tcPr marT="45718" marB="4571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</a:tbl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357520"/>
            <a:ext cx="4648200" cy="1303654"/>
          </a:xfrm>
          <a:prstGeom prst="rect">
            <a:avLst/>
          </a:prstGeom>
        </p:spPr>
      </p:pic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69863"/>
            <a:ext cx="8839200" cy="609600"/>
          </a:xfrm>
        </p:spPr>
        <p:txBody>
          <a:bodyPr/>
          <a:lstStyle/>
          <a:p>
            <a:pPr eaLnBrk="1" hangingPunct="1"/>
            <a:r>
              <a:rPr lang="en-US" altLang="zh-CN" smtClean="0"/>
              <a:t>High Density (N36)</a:t>
            </a:r>
          </a:p>
        </p:txBody>
      </p:sp>
      <p:graphicFrame>
        <p:nvGraphicFramePr>
          <p:cNvPr id="52945" name="Group 7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569202"/>
              </p:ext>
            </p:extLst>
          </p:nvPr>
        </p:nvGraphicFramePr>
        <p:xfrm>
          <a:off x="1066800" y="1652269"/>
          <a:ext cx="7086599" cy="2367281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895600"/>
                <a:gridCol w="1024646"/>
                <a:gridCol w="1055451"/>
                <a:gridCol w="980062"/>
                <a:gridCol w="1130840"/>
              </a:tblGrid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UML-N36 Series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Chassis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Maximum Disk Amount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36 (Full load)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Disk Capacity</a:t>
                      </a: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1TB</a:t>
                      </a: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2TB</a:t>
                      </a: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8TB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Maximum Capacity</a:t>
                      </a: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36TB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72TB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144TB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288TB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Usable Capacity Relies on RAID Type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Example: RAID 5, 8+1, 4 LUNs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32TB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64TB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127TB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254TB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13"/>
          <p:cNvSpPr>
            <a:spLocks noGrp="1"/>
          </p:cNvSpPr>
          <p:nvPr>
            <p:ph type="title" idx="4294967295"/>
          </p:nvPr>
        </p:nvSpPr>
        <p:spPr bwMode="auto">
          <a:xfrm>
            <a:off x="304800" y="171450"/>
            <a:ext cx="8610600" cy="6127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altLang="zh-CN" smtClean="0"/>
              <a:t>High Density (N12)</a:t>
            </a:r>
          </a:p>
        </p:txBody>
      </p:sp>
      <p:graphicFrame>
        <p:nvGraphicFramePr>
          <p:cNvPr id="108749" name="Group 20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99794709"/>
              </p:ext>
            </p:extLst>
          </p:nvPr>
        </p:nvGraphicFramePr>
        <p:xfrm>
          <a:off x="1042854" y="1687194"/>
          <a:ext cx="7086600" cy="2332356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43200"/>
                <a:gridCol w="1143000"/>
                <a:gridCol w="1066800"/>
                <a:gridCol w="1066800"/>
                <a:gridCol w="1066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UML-N12 Series</a:t>
                      </a:r>
                      <a:endParaRPr kumimoji="0" lang="zh-CN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Chassis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2RU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Maximum Disk Amount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 (Full load)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Disk Capacity</a:t>
                      </a: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1TB</a:t>
                      </a: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8TB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Maximum Capacity</a:t>
                      </a:r>
                      <a:endParaRPr kumimoji="0" lang="en-US" altLang="zh-CN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12TB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24TB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48TB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F3F3F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96TB</a:t>
                      </a:r>
                      <a:endParaRPr kumimoji="0" lang="en-US" altLang="zh-CN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1DB"/>
                    </a:solidFill>
                  </a:tcPr>
                </a:tc>
              </a:tr>
              <a:tr h="388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Usable Capacity Relies on RAID Type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Example: RAID 5, 5+1, 2 LUNs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10TB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20TB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40TB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宋体" pitchFamily="2" charset="-122"/>
                        </a:rPr>
                        <a:t>80TB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349750" y="1285875"/>
            <a:ext cx="4327525" cy="3267075"/>
          </a:xfrm>
        </p:spPr>
        <p:txBody>
          <a:bodyPr anchor="ctr"/>
          <a:lstStyle/>
          <a:p>
            <a:pPr marL="0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zh-CN" sz="2000" smtClean="0">
                <a:solidFill>
                  <a:srgbClr val="FFFFFF"/>
                </a:solidFill>
              </a:rPr>
              <a:t>RAID 0/1/5/6 Protection</a:t>
            </a:r>
            <a:endParaRPr lang="zh-CN" altLang="en-US" sz="2000" smtClean="0">
              <a:solidFill>
                <a:srgbClr val="FFFFFF"/>
              </a:solidFill>
            </a:endParaRPr>
          </a:p>
          <a:p>
            <a:pPr lvl="1" eaLnBrk="1" hangingPunct="1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altLang="zh-CN" sz="2000" smtClean="0">
                <a:solidFill>
                  <a:srgbClr val="FFFFFF"/>
                </a:solidFill>
              </a:rPr>
              <a:t>No redundancy (RAID0)</a:t>
            </a:r>
          </a:p>
          <a:p>
            <a:pPr lvl="1" eaLnBrk="1" hangingPunct="1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altLang="zh-CN" sz="2000" smtClean="0">
                <a:solidFill>
                  <a:srgbClr val="FFFFFF"/>
                </a:solidFill>
              </a:rPr>
              <a:t>Half of redundant disks (RAID1</a:t>
            </a:r>
            <a:r>
              <a:rPr lang="zh-CN" altLang="en-US" sz="2000" smtClean="0">
                <a:solidFill>
                  <a:srgbClr val="FFFFFF"/>
                </a:solidFill>
              </a:rPr>
              <a:t>）</a:t>
            </a:r>
          </a:p>
          <a:p>
            <a:pPr lvl="1" eaLnBrk="1" hangingPunct="1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altLang="zh-CN" sz="2000" smtClean="0">
                <a:solidFill>
                  <a:srgbClr val="FFFFFF"/>
                </a:solidFill>
              </a:rPr>
              <a:t>1 redundant disk</a:t>
            </a:r>
            <a:r>
              <a:rPr lang="zh-CN" altLang="en-US" sz="2000" smtClean="0">
                <a:solidFill>
                  <a:srgbClr val="FFFFFF"/>
                </a:solidFill>
              </a:rPr>
              <a:t> </a:t>
            </a:r>
            <a:r>
              <a:rPr lang="en-US" altLang="zh-CN" sz="2000" smtClean="0">
                <a:solidFill>
                  <a:srgbClr val="FFFFFF"/>
                </a:solidFill>
              </a:rPr>
              <a:t>(RAID5)</a:t>
            </a:r>
          </a:p>
          <a:p>
            <a:pPr lvl="1" eaLnBrk="1" hangingPunct="1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altLang="zh-CN" sz="2000" smtClean="0">
                <a:solidFill>
                  <a:srgbClr val="FFFFFF"/>
                </a:solidFill>
              </a:rPr>
              <a:t>2 redundant disks (RAID6)</a:t>
            </a:r>
          </a:p>
          <a:p>
            <a:pPr marL="0" indent="0" eaLnBrk="1" hangingPunct="1">
              <a:spcBef>
                <a:spcPts val="1200"/>
              </a:spcBef>
              <a:buFont typeface="Arial" charset="0"/>
              <a:buNone/>
            </a:pPr>
            <a:r>
              <a:rPr lang="en-US" altLang="zh-CN" sz="2000" smtClean="0">
                <a:solidFill>
                  <a:srgbClr val="FFFFFF"/>
                </a:solidFill>
              </a:rPr>
              <a:t>Redundancy and Hot-plug</a:t>
            </a:r>
          </a:p>
          <a:p>
            <a:pPr lvl="1" eaLnBrk="1" hangingPunct="1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altLang="zh-CN" sz="2000" smtClean="0">
                <a:solidFill>
                  <a:srgbClr val="FFFFFF"/>
                </a:solidFill>
              </a:rPr>
              <a:t>Power supplies </a:t>
            </a:r>
          </a:p>
          <a:p>
            <a:pPr lvl="1" eaLnBrk="1" hangingPunct="1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altLang="zh-CN" sz="2000" smtClean="0">
                <a:solidFill>
                  <a:srgbClr val="FFFFFF"/>
                </a:solidFill>
              </a:rPr>
              <a:t>Fans</a:t>
            </a:r>
          </a:p>
          <a:p>
            <a:pPr lvl="1" eaLnBrk="1" hangingPunct="1">
              <a:spcBef>
                <a:spcPts val="75"/>
              </a:spcBef>
              <a:spcAft>
                <a:spcPts val="75"/>
              </a:spcAft>
              <a:buFont typeface="Arial" charset="0"/>
              <a:buChar char="•"/>
            </a:pPr>
            <a:r>
              <a:rPr lang="en-US" altLang="zh-CN" sz="2000" smtClean="0">
                <a:solidFill>
                  <a:srgbClr val="FFFFFF"/>
                </a:solidFill>
              </a:rPr>
              <a:t>HDDs</a:t>
            </a:r>
          </a:p>
        </p:txBody>
      </p:sp>
      <p:sp>
        <p:nvSpPr>
          <p:cNvPr id="2560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52400" y="209550"/>
            <a:ext cx="8839200" cy="609600"/>
          </a:xfrm>
        </p:spPr>
        <p:txBody>
          <a:bodyPr anchor="ctr"/>
          <a:lstStyle/>
          <a:p>
            <a:pPr marL="0" indent="0" eaLnBrk="1" hangingPunct="1">
              <a:buFont typeface="Arial" charset="0"/>
              <a:buNone/>
            </a:pPr>
            <a:r>
              <a:rPr lang="en-US" altLang="zh-CN" sz="3600" smtClean="0">
                <a:solidFill>
                  <a:schemeClr val="bg1"/>
                </a:solidFill>
              </a:rPr>
              <a:t>High-Availability (HA)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1403350"/>
            <a:ext cx="2844800" cy="8382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</a:rPr>
              <a:t>RAID 0/1/5/6 Protection</a:t>
            </a:r>
            <a:endParaRPr lang="zh-CN" altLang="en-US" b="0">
              <a:solidFill>
                <a:schemeClr val="accent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2368550"/>
            <a:ext cx="2844800" cy="8382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0">
                <a:solidFill>
                  <a:srgbClr val="7E9C4E"/>
                </a:solidFill>
              </a:rPr>
              <a:t>Redundancy &amp; Hot-plug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3333750"/>
            <a:ext cx="2844800" cy="8382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0">
                <a:solidFill>
                  <a:srgbClr val="CE4721"/>
                </a:solidFill>
              </a:rPr>
              <a:t>High-density  &amp; innovation design</a:t>
            </a: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400" y="171450"/>
            <a:ext cx="8839200" cy="609600"/>
          </a:xfrm>
        </p:spPr>
        <p:txBody>
          <a:bodyPr/>
          <a:lstStyle/>
          <a:p>
            <a:pPr eaLnBrk="1" hangingPunct="1"/>
            <a:r>
              <a:rPr lang="en-US" altLang="zh-CN" smtClean="0"/>
              <a:t>Self-adaptation &amp; Big Data Centralization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488" y="1123950"/>
            <a:ext cx="2844800" cy="8382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0">
                <a:solidFill>
                  <a:schemeClr val="accent1"/>
                </a:solidFill>
              </a:rPr>
              <a:t>Access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2089150"/>
            <a:ext cx="2844800" cy="8382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0">
                <a:solidFill>
                  <a:schemeClr val="accent2"/>
                </a:solidFill>
              </a:rPr>
              <a:t>File Layout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7200" y="3105150"/>
            <a:ext cx="2844800" cy="8382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0">
                <a:solidFill>
                  <a:srgbClr val="7E9C4E"/>
                </a:solidFill>
              </a:rPr>
              <a:t>Performance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57200" y="4095750"/>
            <a:ext cx="2844800" cy="838200"/>
          </a:xfrm>
          <a:prstGeom prst="round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0">
                <a:solidFill>
                  <a:srgbClr val="CE4721"/>
                </a:solidFill>
              </a:rPr>
              <a:t>Expansibility</a:t>
            </a:r>
            <a:r>
              <a:rPr lang="en-US" altLang="zh-CN" sz="3200" b="0">
                <a:solidFill>
                  <a:srgbClr val="4A4B4A"/>
                </a:solidFill>
              </a:rPr>
              <a:t>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962400" y="1233488"/>
            <a:ext cx="5410200" cy="72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altLang="zh-CN" sz="1600" b="0" dirty="0">
                <a:solidFill>
                  <a:srgbClr val="FFFFFF"/>
                </a:solidFill>
                <a:latin typeface="Calibri" pitchFamily="34" charset="0"/>
              </a:rPr>
              <a:t>Support NAS access to the file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sz="1600" b="0" dirty="0" smtClean="0">
                <a:solidFill>
                  <a:srgbClr val="FFFFFF"/>
                </a:solidFill>
                <a:latin typeface="Calibri" pitchFamily="34" charset="0"/>
              </a:rPr>
              <a:t>Don’t need reconfiguration or gateways</a:t>
            </a:r>
            <a:endParaRPr lang="en-US" altLang="zh-CN" sz="1600" b="0" dirty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None/>
            </a:pPr>
            <a:endParaRPr lang="zh-CN" altLang="en-US" sz="1600" b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997325" y="3028950"/>
            <a:ext cx="5051425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altLang="zh-CN" sz="1600" b="0" dirty="0">
                <a:solidFill>
                  <a:srgbClr val="FFFFFF"/>
                </a:solidFill>
                <a:latin typeface="Calibri" pitchFamily="34" charset="0"/>
              </a:rPr>
              <a:t>Fast response time to the index </a:t>
            </a:r>
            <a:r>
              <a:rPr lang="en-US" altLang="zh-CN" sz="1600" b="0" dirty="0" smtClean="0">
                <a:solidFill>
                  <a:srgbClr val="FFFFFF"/>
                </a:solidFill>
                <a:latin typeface="Calibri" pitchFamily="34" charset="0"/>
              </a:rPr>
              <a:t>file</a:t>
            </a:r>
            <a:endParaRPr lang="en-US" altLang="zh-CN" sz="1600" b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997325" y="4160838"/>
            <a:ext cx="5375275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altLang="zh-CN" sz="1600" b="0">
                <a:solidFill>
                  <a:srgbClr val="FFFFFF"/>
                </a:solidFill>
                <a:latin typeface="Calibri" pitchFamily="34" charset="0"/>
              </a:rPr>
              <a:t>Seamless deployment for XOR Media Cloud Storage System (CloudAqua)</a:t>
            </a:r>
          </a:p>
        </p:txBody>
      </p:sp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3962400" y="1962150"/>
            <a:ext cx="51816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Arial" charset="0"/>
              <a:buChar char="•"/>
            </a:pPr>
            <a:r>
              <a:rPr lang="en-US" altLang="zh-CN" sz="1600" b="0" dirty="0">
                <a:solidFill>
                  <a:srgbClr val="FFFFFF"/>
                </a:solidFill>
                <a:latin typeface="Calibri" pitchFamily="34" charset="0"/>
              </a:rPr>
              <a:t>Media-centric file layout</a:t>
            </a:r>
            <a:endParaRPr lang="zh-CN" altLang="en-US" sz="1600" b="0" dirty="0">
              <a:solidFill>
                <a:srgbClr val="FFFFFF"/>
              </a:solidFill>
              <a:latin typeface="Calibri" pitchFamily="34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altLang="zh-CN" sz="1600" b="0" dirty="0">
                <a:solidFill>
                  <a:srgbClr val="FFFFFF"/>
                </a:solidFill>
                <a:latin typeface="Calibri" pitchFamily="34" charset="0"/>
              </a:rPr>
              <a:t>Space efficiency for small files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sz="1600" b="0" dirty="0">
                <a:solidFill>
                  <a:srgbClr val="FFFFFF"/>
                </a:solidFill>
                <a:latin typeface="Calibri" pitchFamily="34" charset="0"/>
              </a:rPr>
              <a:t>High streaming performance for large media files</a:t>
            </a:r>
          </a:p>
        </p:txBody>
      </p:sp>
    </p:spTree>
  </p:cSld>
  <p:clrMapOvr>
    <a:masterClrMapping/>
  </p:clrMapOvr>
  <p:transition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roduct Updates &amp;amp; Roadmap&amp;quot;&quot;/&gt;&lt;property id=&quot;20307&quot; value=&quot;277&quot;/&gt;&lt;/object&gt;&lt;object type=&quot;3&quot; unique_id=&quot;10005&quot;&gt;&lt;property id=&quot;20148&quot; value=&quot;5&quot;/&gt;&lt;property id=&quot;20300&quot; value=&quot;Slide 2 - &amp;quot;XOR Product Portfolio&amp;quot;&quot;/&gt;&lt;property id=&quot;20307&quot; value=&quot;311&quot;/&gt;&lt;/object&gt;&lt;object type=&quot;3&quot; unique_id=&quot;10006&quot;&gt;&lt;property id=&quot;20148&quot; value=&quot;5&quot;/&gt;&lt;property id=&quot;20300&quot; value=&quot;Slide 4 - &amp;quot;Discontinued Products&amp;quot;&quot;/&gt;&lt;property id=&quot;20307&quot; value=&quot;317&quot;/&gt;&lt;/object&gt;&lt;object type=&quot;3&quot; unique_id=&quot;10007&quot;&gt;&lt;property id=&quot;20148&quot; value=&quot;5&quot;/&gt;&lt;property id=&quot;20300&quot; value=&quot;Slide 5&quot;/&gt;&lt;property id=&quot;20307&quot; value=&quot;287&quot;/&gt;&lt;/object&gt;&lt;object type=&quot;3&quot; unique_id=&quot;10008&quot;&gt;&lt;property id=&quot;20148&quot; value=&quot;5&quot;/&gt;&lt;property id=&quot;20300&quot; value=&quot;Slide 6 - &amp;quot;New UML Naming&amp;quot;&quot;/&gt;&lt;property id=&quot;20307&quot; value=&quot;334&quot;/&gt;&lt;/object&gt;&lt;object type=&quot;3&quot; unique_id=&quot;10009&quot;&gt;&lt;property id=&quot;20148&quot; value=&quot;5&quot;/&gt;&lt;property id=&quot;20300&quot; value=&quot;Slide 7 - &amp;quot;UML Roadmap&amp;quot;&quot;/&gt;&lt;property id=&quot;20307&quot; value=&quot;332&quot;/&gt;&lt;/object&gt;&lt;object type=&quot;3&quot; unique_id=&quot;10010&quot;&gt;&lt;property id=&quot;20148&quot; value=&quot;5&quot;/&gt;&lt;property id=&quot;20300&quot; value=&quot;Slide 8 - &amp;quot;Fibre Channel on UML&amp;quot;&quot;/&gt;&lt;property id=&quot;20307&quot; value=&quot;295&quot;/&gt;&lt;/object&gt;&lt;object type=&quot;3&quot; unique_id=&quot;10011&quot;&gt;&lt;property id=&quot;20148&quot; value=&quot;5&quot;/&gt;&lt;property id=&quot;20300&quot; value=&quot;Slide 9 - &amp;quot;UML T Series Connectivity Options&amp;quot;&quot;/&gt;&lt;property id=&quot;20307&quot; value=&quot;296&quot;/&gt;&lt;/object&gt;&lt;object type=&quot;3&quot; unique_id=&quot;10012&quot;&gt;&lt;property id=&quot;20148&quot; value=&quot;5&quot;/&gt;&lt;property id=&quot;20300&quot; value=&quot;Slide 10 - &amp;quot;UML Scalability&amp;quot;&quot;/&gt;&lt;property id=&quot;20307&quot; value=&quot;297&quot;/&gt;&lt;/object&gt;&lt;object type=&quot;3&quot; unique_id=&quot;10013&quot;&gt;&lt;property id=&quot;20148&quot; value=&quot;5&quot;/&gt;&lt;property id=&quot;20300&quot; value=&quot;Slide 11 - &amp;quot;UML T Series Capacities&amp;quot;&quot;/&gt;&lt;property id=&quot;20307&quot; value=&quot;316&quot;/&gt;&lt;/object&gt;&lt;object type=&quot;3&quot; unique_id=&quot;10014&quot;&gt;&lt;property id=&quot;20148&quot; value=&quot;5&quot;/&gt;&lt;property id=&quot;20300&quot; value=&quot;Slide 12 - &amp;quot;UML E Series - Preliminary&amp;quot;&quot;/&gt;&lt;property id=&quot;20307&quot; value=&quot;314&quot;/&gt;&lt;/object&gt;&lt;object type=&quot;3&quot; unique_id=&quot;10015&quot;&gt;&lt;property id=&quot;20148&quot; value=&quot;5&quot;/&gt;&lt;property id=&quot;20300&quot; value=&quot;Slide 13 - &amp;quot;UML RAID Configuration: 8+2&amp;quot;&quot;/&gt;&lt;property id=&quot;20307&quot; value=&quot;348&quot;/&gt;&lt;/object&gt;&lt;object type=&quot;3&quot; unique_id=&quot;10016&quot;&gt;&lt;property id=&quot;20148&quot; value=&quot;5&quot;/&gt;&lt;property id=&quot;20300&quot; value=&quot;Slide 14 - &amp;quot;UML Configurations&amp;quot;&quot;/&gt;&lt;property id=&quot;20307&quot; value=&quot;347&quot;/&gt;&lt;/object&gt;&lt;object type=&quot;3&quot; unique_id=&quot;10017&quot;&gt;&lt;property id=&quot;20148&quot; value=&quot;5&quot;/&gt;&lt;property id=&quot;20300&quot; value=&quot;Slide 15 - &amp;quot;Models / Capacity&amp;quot;&quot;/&gt;&lt;property id=&quot;20307&quot; value=&quot;292&quot;/&gt;&lt;/object&gt;&lt;object type=&quot;3&quot; unique_id=&quot;10018&quot;&gt;&lt;property id=&quot;20148&quot; value=&quot;5&quot;/&gt;&lt;property id=&quot;20300&quot; value=&quot;Slide 16 - &amp;quot;Configurations&amp;quot;&quot;/&gt;&lt;property id=&quot;20307&quot; value=&quot;323&quot;/&gt;&lt;/object&gt;&lt;object type=&quot;3&quot; unique_id=&quot;10019&quot;&gt;&lt;property id=&quot;20148&quot; value=&quot;5&quot;/&gt;&lt;property id=&quot;20300&quot; value=&quot;Slide 17 - &amp;quot;SHAS / BWFS Features&amp;quot;&quot;/&gt;&lt;property id=&quot;20307&quot; value=&quot;298&quot;/&gt;&lt;/object&gt;&lt;object type=&quot;3&quot; unique_id=&quot;10020&quot;&gt;&lt;property id=&quot;20148&quot; value=&quot;5&quot;/&gt;&lt;property id=&quot;20300&quot; value=&quot;Slide 18 - &amp;quot;Others&amp;quot;&quot;/&gt;&lt;property id=&quot;20307&quot; value=&quot;349&quot;/&gt;&lt;/object&gt;&lt;object type=&quot;3&quot; unique_id=&quot;10021&quot;&gt;&lt;property id=&quot;20148&quot; value=&quot;5&quot;/&gt;&lt;property id=&quot;20300&quot; value=&quot;Slide 19&quot;/&gt;&lt;property id=&quot;20307&quot; value=&quot;280&quot;/&gt;&lt;/object&gt;&lt;object type=&quot;3&quot; unique_id=&quot;10022&quot;&gt;&lt;property id=&quot;20148&quot; value=&quot;5&quot;/&gt;&lt;property id=&quot;20300&quot; value=&quot;Slide 20 - &amp;quot;Codecs Roadmap&amp;quot;&quot;/&gt;&lt;property id=&quot;20307&quot; value=&quot;333&quot;/&gt;&lt;/object&gt;&lt;object type=&quot;3&quot; unique_id=&quot;10023&quot;&gt;&lt;property id=&quot;20148&quot; value=&quot;5&quot;/&gt;&lt;property id=&quot;20300&quot; value=&quot;Slide 21 - &amp;quot;MSV1200 Stream-through&amp;quot;&quot;/&gt;&lt;property id=&quot;20307&quot; value=&quot;344&quot;/&gt;&lt;/object&gt;&lt;object type=&quot;3&quot; unique_id=&quot;10024&quot;&gt;&lt;property id=&quot;20148&quot; value=&quot;5&quot;/&gt;&lt;property id=&quot;20300&quot; value=&quot;Slide 22 - &amp;quot;MCL8200 Multi-path&amp;quot;&quot;/&gt;&lt;property id=&quot;20307&quot; value=&quot;346&quot;/&gt;&lt;/object&gt;&lt;object type=&quot;3&quot; unique_id=&quot;10025&quot;&gt;&lt;property id=&quot;20148&quot; value=&quot;5&quot;/&gt;&lt;property id=&quot;20300&quot; value=&quot;Slide 23 - &amp;quot;Codec Features (MCL, MSV)&amp;quot;&quot;/&gt;&lt;property id=&quot;20307&quot; value=&quot;284&quot;/&gt;&lt;/object&gt;&lt;object type=&quot;3&quot; unique_id=&quot;10026&quot;&gt;&lt;property id=&quot;20148&quot; value=&quot;5&quot;/&gt;&lt;property id=&quot;20300&quot; value=&quot;Slide 24 - &amp;quot;Codec Features (MCL, MSV)&amp;quot;&quot;/&gt;&lt;property id=&quot;20307&quot; value=&quot;285&quot;/&gt;&lt;/object&gt;&lt;object type=&quot;3&quot; unique_id=&quot;10027&quot;&gt;&lt;property id=&quot;20148&quot; value=&quot;5&quot;/&gt;&lt;property id=&quot;20300&quot; value=&quot;Slide 25 - &amp;quot;Codec Features (MCL, MSV)&amp;quot;&quot;/&gt;&lt;property id=&quot;20307&quot; value=&quot;286&quot;/&gt;&lt;/object&gt;&lt;object type=&quot;3&quot; unique_id=&quot;10028&quot;&gt;&lt;property id=&quot;20148&quot; value=&quot;5&quot;/&gt;&lt;property id=&quot;20300&quot; value=&quot;Slide 26&quot;/&gt;&lt;property id=&quot;20307&quot; value=&quot;299&quot;/&gt;&lt;/object&gt;&lt;object type=&quot;3&quot; unique_id=&quot;10029&quot;&gt;&lt;property id=&quot;20148&quot; value=&quot;5&quot;/&gt;&lt;property id=&quot;20300&quot; value=&quot;Slide 27 - &amp;quot;MediaGateway v3.2&amp;quot;&quot;/&gt;&lt;property id=&quot;20307&quot; value=&quot;300&quot;/&gt;&lt;/object&gt;&lt;object type=&quot;3&quot; unique_id=&quot;10030&quot;&gt;&lt;property id=&quot;20148&quot; value=&quot;5&quot;/&gt;&lt;property id=&quot;20300&quot; value=&quot;Slide 28 - &amp;quot;SMG Features Roadmap&amp;quot;&quot;/&gt;&lt;property id=&quot;20307&quot; value=&quot;301&quot;/&gt;&lt;/object&gt;&lt;object type=&quot;3&quot; unique_id=&quot;10031&quot;&gt;&lt;property id=&quot;20148&quot; value=&quot;5&quot;/&gt;&lt;property id=&quot;20300&quot; value=&quot;Slide 29 - &amp;quot;Monitor Center&amp;quot;&quot;/&gt;&lt;property id=&quot;20307&quot; value=&quot;326&quot;/&gt;&lt;/object&gt;&lt;object type=&quot;3&quot; unique_id=&quot;10032&quot;&gt;&lt;property id=&quot;20148&quot; value=&quot;5&quot;/&gt;&lt;property id=&quot;20300&quot; value=&quot;Slide 30&quot;/&gt;&lt;property id=&quot;20307&quot; value=&quot;335&quot;/&gt;&lt;/object&gt;&lt;object type=&quot;3&quot; unique_id=&quot;10033&quot;&gt;&lt;property id=&quot;20148&quot; value=&quot;5&quot;/&gt;&lt;property id=&quot;20300&quot; value=&quot;Slide 31&quot;/&gt;&lt;property id=&quot;20307&quot; value=&quot;337&quot;/&gt;&lt;/object&gt;&lt;object type=&quot;3&quot; unique_id=&quot;10034&quot;&gt;&lt;property id=&quot;20148&quot; value=&quot;5&quot;/&gt;&lt;property id=&quot;20300&quot; value=&quot;Slide 32&quot;/&gt;&lt;property id=&quot;20307&quot; value=&quot;336&quot;/&gt;&lt;/object&gt;&lt;object type=&quot;3&quot; unique_id=&quot;10035&quot;&gt;&lt;property id=&quot;20148&quot; value=&quot;5&quot;/&gt;&lt;property id=&quot;20300&quot; value=&quot;Slide 33&quot;/&gt;&lt;property id=&quot;20307&quot; value=&quot;340&quot;/&gt;&lt;/object&gt;&lt;object type=&quot;3&quot; unique_id=&quot;10036&quot;&gt;&lt;property id=&quot;20148&quot; value=&quot;5&quot;/&gt;&lt;property id=&quot;20300&quot; value=&quot;Slide 34&quot;/&gt;&lt;property id=&quot;20307&quot; value=&quot;338&quot;/&gt;&lt;/object&gt;&lt;object type=&quot;3&quot; unique_id=&quot;10037&quot;&gt;&lt;property id=&quot;20148&quot; value=&quot;5&quot;/&gt;&lt;property id=&quot;20300&quot; value=&quot;Slide 35&quot;/&gt;&lt;property id=&quot;20307&quot; value=&quot;341&quot;/&gt;&lt;/object&gt;&lt;object type=&quot;3&quot; unique_id=&quot;10039&quot;&gt;&lt;property id=&quot;20148&quot; value=&quot;5&quot;/&gt;&lt;property id=&quot;20300&quot; value=&quot;Slide 37 - &amp;quot;Roadmap Highlights&amp;quot;&quot;/&gt;&lt;property id=&quot;20307&quot; value=&quot;343&quot;/&gt;&lt;/object&gt;&lt;object type=&quot;3&quot; unique_id=&quot;10040&quot;&gt;&lt;property id=&quot;20148&quot; value=&quot;5&quot;/&gt;&lt;property id=&quot;20300&quot; value=&quot;Slide 38 - &amp;quot;Release Guidelines / Reminders&amp;quot;&quot;/&gt;&lt;property id=&quot;20307&quot; value=&quot;308&quot;/&gt;&lt;/object&gt;&lt;object type=&quot;3&quot; unique_id=&quot;10041&quot;&gt;&lt;property id=&quot;20148&quot; value=&quot;5&quot;/&gt;&lt;property id=&quot;20300&quot; value=&quot;Slide 39 - &amp;quot;Thank you!&amp;quot;&quot;/&gt;&lt;property id=&quot;20307&quot; value=&quot;307&quot;/&gt;&lt;/object&gt;&lt;object type=&quot;3&quot; unique_id=&quot;10042&quot;&gt;&lt;property id=&quot;20148&quot; value=&quot;5&quot;/&gt;&lt;property id=&quot;20300&quot; value=&quot;Slide 3 - &amp;quot;Current Product Lineup&amp;quot;&quot;/&gt;&lt;property id=&quot;20307&quot; value=&quot;350&quot;/&gt;&lt;/object&gt;&lt;object type=&quot;3&quot; unique_id=&quot;10043&quot;&gt;&lt;property id=&quot;20148&quot; value=&quot;5&quot;/&gt;&lt;property id=&quot;20300&quot; value=&quot;Slide 36 - &amp;quot;Monitor Center&amp;quot;&quot;/&gt;&lt;property id=&quot;20307&quot; value=&quot;35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4-3 Presentation Style">
  <a:themeElements>
    <a:clrScheme name="XOR Color Palette">
      <a:dk1>
        <a:srgbClr val="3F3F3F"/>
      </a:dk1>
      <a:lt1>
        <a:sysClr val="window" lastClr="FFFFFF"/>
      </a:lt1>
      <a:dk2>
        <a:srgbClr val="9C247F"/>
      </a:dk2>
      <a:lt2>
        <a:srgbClr val="EEECE1"/>
      </a:lt2>
      <a:accent1>
        <a:srgbClr val="005890"/>
      </a:accent1>
      <a:accent2>
        <a:srgbClr val="9C247F"/>
      </a:accent2>
      <a:accent3>
        <a:srgbClr val="7E9C4E"/>
      </a:accent3>
      <a:accent4>
        <a:srgbClr val="CE4721"/>
      </a:accent4>
      <a:accent5>
        <a:srgbClr val="949594"/>
      </a:accent5>
      <a:accent6>
        <a:srgbClr val="F79646"/>
      </a:accent6>
      <a:hlink>
        <a:srgbClr val="3F3F3F"/>
      </a:hlink>
      <a:folHlink>
        <a:srgbClr val="3F3F3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12017</TotalTime>
  <Words>664</Words>
  <Application>Microsoft Office PowerPoint</Application>
  <PresentationFormat>全屏显示(16:9)</PresentationFormat>
  <Paragraphs>191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宋体</vt:lpstr>
      <vt:lpstr>Arial</vt:lpstr>
      <vt:lpstr>Calibri</vt:lpstr>
      <vt:lpstr>Helvetica World</vt:lpstr>
      <vt:lpstr>4-3 Presentation Style</vt:lpstr>
      <vt:lpstr> UML-N36 &amp; UML-N12 Product Introduction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High Density (N12)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SeaChange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MTorres</dc:creator>
  <cp:lastModifiedBy>宋翠霞</cp:lastModifiedBy>
  <cp:revision>788</cp:revision>
  <dcterms:created xsi:type="dcterms:W3CDTF">2011-12-06T14:11:19Z</dcterms:created>
  <dcterms:modified xsi:type="dcterms:W3CDTF">2020-04-03T03:11:17Z</dcterms:modified>
</cp:coreProperties>
</file>